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omputer Says No" charset="1" panose="00000400000000000000"/>
      <p:regular r:id="rId10"/>
    </p:embeddedFont>
    <p:embeddedFont>
      <p:font typeface="Computer Says No Italics" charset="1" panose="00000400000000000000"/>
      <p:regular r:id="rId11"/>
    </p:embeddedFont>
    <p:embeddedFont>
      <p:font typeface="Poppins" charset="1" panose="00000500000000000000"/>
      <p:regular r:id="rId12"/>
    </p:embeddedFont>
    <p:embeddedFont>
      <p:font typeface="Poppins Bold" charset="1" panose="00000800000000000000"/>
      <p:regular r:id="rId13"/>
    </p:embeddedFont>
    <p:embeddedFont>
      <p:font typeface="Poppins Italics" charset="1" panose="00000500000000000000"/>
      <p:regular r:id="rId14"/>
    </p:embeddedFont>
    <p:embeddedFont>
      <p:font typeface="Poppins Bold Italics" charset="1" panose="00000800000000000000"/>
      <p:regular r:id="rId15"/>
    </p:embeddedFont>
    <p:embeddedFont>
      <p:font typeface="Poppins Thin" charset="1" panose="00000300000000000000"/>
      <p:regular r:id="rId16"/>
    </p:embeddedFont>
    <p:embeddedFont>
      <p:font typeface="Poppins Thin Italics" charset="1" panose="00000300000000000000"/>
      <p:regular r:id="rId17"/>
    </p:embeddedFont>
    <p:embeddedFont>
      <p:font typeface="Poppins Extra-Light" charset="1" panose="00000300000000000000"/>
      <p:regular r:id="rId18"/>
    </p:embeddedFont>
    <p:embeddedFont>
      <p:font typeface="Poppins Extra-Light Italics" charset="1" panose="00000300000000000000"/>
      <p:regular r:id="rId19"/>
    </p:embeddedFont>
    <p:embeddedFont>
      <p:font typeface="Poppins Light" charset="1" panose="00000400000000000000"/>
      <p:regular r:id="rId20"/>
    </p:embeddedFont>
    <p:embeddedFont>
      <p:font typeface="Poppins Light Italics" charset="1" panose="00000400000000000000"/>
      <p:regular r:id="rId21"/>
    </p:embeddedFont>
    <p:embeddedFont>
      <p:font typeface="Poppins Medium" charset="1" panose="00000600000000000000"/>
      <p:regular r:id="rId22"/>
    </p:embeddedFont>
    <p:embeddedFont>
      <p:font typeface="Poppins Medium Italics" charset="1" panose="00000600000000000000"/>
      <p:regular r:id="rId23"/>
    </p:embeddedFont>
    <p:embeddedFont>
      <p:font typeface="Poppins Semi-Bold" charset="1" panose="00000700000000000000"/>
      <p:regular r:id="rId24"/>
    </p:embeddedFont>
    <p:embeddedFont>
      <p:font typeface="Poppins Semi-Bold Italics" charset="1" panose="00000700000000000000"/>
      <p:regular r:id="rId25"/>
    </p:embeddedFont>
    <p:embeddedFont>
      <p:font typeface="Poppins Ultra-Bold" charset="1" panose="00000900000000000000"/>
      <p:regular r:id="rId26"/>
    </p:embeddedFont>
    <p:embeddedFont>
      <p:font typeface="Poppins Ultra-Bold Italics" charset="1" panose="00000900000000000000"/>
      <p:regular r:id="rId27"/>
    </p:embeddedFont>
    <p:embeddedFont>
      <p:font typeface="Poppins Heavy" charset="1" panose="00000A00000000000000"/>
      <p:regular r:id="rId28"/>
    </p:embeddedFont>
    <p:embeddedFont>
      <p:font typeface="Poppins Heavy Italics" charset="1" panose="00000A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41" Target="slides/slide12.xml" Type="http://schemas.openxmlformats.org/officeDocument/2006/relationships/slide"/><Relationship Id="rId42" Target="slides/slide13.xml" Type="http://schemas.openxmlformats.org/officeDocument/2006/relationships/slide"/><Relationship Id="rId43" Target="slides/slide14.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2.pn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0.png" Type="http://schemas.openxmlformats.org/officeDocument/2006/relationships/image"/><Relationship Id="rId4" Target="../media/image33.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4.png" Type="http://schemas.openxmlformats.org/officeDocument/2006/relationships/image"/><Relationship Id="rId4" Target="../media/image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11" Target="../media/image17.png" Type="http://schemas.openxmlformats.org/officeDocument/2006/relationships/image"/><Relationship Id="rId12" Target="../media/image18.svg" Type="http://schemas.openxmlformats.org/officeDocument/2006/relationships/image"/><Relationship Id="rId13" Target="../media/image19.png" Type="http://schemas.openxmlformats.org/officeDocument/2006/relationships/image"/><Relationship Id="rId14" Target="../media/image20.svg" Type="http://schemas.openxmlformats.org/officeDocument/2006/relationships/image"/><Relationship Id="rId2" Target="../media/image1.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3.pn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15.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2519158" y="5820234"/>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3268070" y="-2818506"/>
            <a:ext cx="4825046" cy="4219769"/>
          </a:xfrm>
          <a:custGeom>
            <a:avLst/>
            <a:gdLst/>
            <a:ahLst/>
            <a:cxnLst/>
            <a:rect r="r" b="b" t="t" l="l"/>
            <a:pathLst>
              <a:path h="4219769" w="4825046">
                <a:moveTo>
                  <a:pt x="0" y="0"/>
                </a:moveTo>
                <a:lnTo>
                  <a:pt x="4825046" y="0"/>
                </a:lnTo>
                <a:lnTo>
                  <a:pt x="4825046" y="4219769"/>
                </a:lnTo>
                <a:lnTo>
                  <a:pt x="0" y="4219769"/>
                </a:lnTo>
                <a:lnTo>
                  <a:pt x="0" y="0"/>
                </a:lnTo>
                <a:close/>
              </a:path>
            </a:pathLst>
          </a:custGeom>
          <a:blipFill>
            <a:blip r:embed="rId4"/>
            <a:stretch>
              <a:fillRect l="0" t="0" r="0" b="0"/>
            </a:stretch>
          </a:blipFill>
        </p:spPr>
      </p:sp>
      <p:sp>
        <p:nvSpPr>
          <p:cNvPr name="Freeform 5" id="5"/>
          <p:cNvSpPr/>
          <p:nvPr/>
        </p:nvSpPr>
        <p:spPr>
          <a:xfrm flipH="false" flipV="false" rot="0">
            <a:off x="14161481" y="-41148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TextBox 6" id="6"/>
          <p:cNvSpPr txBox="true"/>
          <p:nvPr/>
        </p:nvSpPr>
        <p:spPr>
          <a:xfrm rot="0">
            <a:off x="1403641" y="5915091"/>
            <a:ext cx="6926813" cy="651148"/>
          </a:xfrm>
          <a:prstGeom prst="rect">
            <a:avLst/>
          </a:prstGeom>
        </p:spPr>
        <p:txBody>
          <a:bodyPr anchor="t" rtlCol="false" tIns="0" lIns="0" bIns="0" rIns="0">
            <a:spAutoFit/>
          </a:bodyPr>
          <a:lstStyle/>
          <a:p>
            <a:pPr algn="ctr">
              <a:lnSpc>
                <a:spcPts val="5059"/>
              </a:lnSpc>
            </a:pPr>
            <a:r>
              <a:rPr lang="en-US" sz="3614">
                <a:solidFill>
                  <a:srgbClr val="6866E1"/>
                </a:solidFill>
                <a:latin typeface="Poppins Light"/>
              </a:rPr>
              <a:t>ZARAAR MALIK</a:t>
            </a:r>
          </a:p>
        </p:txBody>
      </p:sp>
      <p:sp>
        <p:nvSpPr>
          <p:cNvPr name="Freeform 7" id="7"/>
          <p:cNvSpPr/>
          <p:nvPr/>
        </p:nvSpPr>
        <p:spPr>
          <a:xfrm flipH="false" flipV="false" rot="0">
            <a:off x="-343640" y="1401263"/>
            <a:ext cx="3948234" cy="1724379"/>
          </a:xfrm>
          <a:custGeom>
            <a:avLst/>
            <a:gdLst/>
            <a:ahLst/>
            <a:cxnLst/>
            <a:rect r="r" b="b" t="t" l="l"/>
            <a:pathLst>
              <a:path h="1724379" w="3948234">
                <a:moveTo>
                  <a:pt x="0" y="0"/>
                </a:moveTo>
                <a:lnTo>
                  <a:pt x="3948234" y="0"/>
                </a:lnTo>
                <a:lnTo>
                  <a:pt x="3948234" y="1724379"/>
                </a:lnTo>
                <a:lnTo>
                  <a:pt x="0" y="1724379"/>
                </a:lnTo>
                <a:lnTo>
                  <a:pt x="0" y="0"/>
                </a:lnTo>
                <a:close/>
              </a:path>
            </a:pathLst>
          </a:custGeom>
          <a:blipFill>
            <a:blip r:embed="rId5"/>
            <a:stretch>
              <a:fillRect l="0" t="0" r="0" b="0"/>
            </a:stretch>
          </a:blipFill>
        </p:spPr>
      </p:sp>
      <p:sp>
        <p:nvSpPr>
          <p:cNvPr name="Freeform 8" id="8"/>
          <p:cNvSpPr/>
          <p:nvPr/>
        </p:nvSpPr>
        <p:spPr>
          <a:xfrm flipH="false" flipV="false" rot="0">
            <a:off x="4601689" y="8426785"/>
            <a:ext cx="4729467" cy="4047169"/>
          </a:xfrm>
          <a:custGeom>
            <a:avLst/>
            <a:gdLst/>
            <a:ahLst/>
            <a:cxnLst/>
            <a:rect r="r" b="b" t="t" l="l"/>
            <a:pathLst>
              <a:path h="4047169" w="4729467">
                <a:moveTo>
                  <a:pt x="0" y="0"/>
                </a:moveTo>
                <a:lnTo>
                  <a:pt x="4729467" y="0"/>
                </a:lnTo>
                <a:lnTo>
                  <a:pt x="4729467" y="4047170"/>
                </a:lnTo>
                <a:lnTo>
                  <a:pt x="0" y="4047170"/>
                </a:lnTo>
                <a:lnTo>
                  <a:pt x="0" y="0"/>
                </a:lnTo>
                <a:close/>
              </a:path>
            </a:pathLst>
          </a:custGeom>
          <a:blipFill>
            <a:blip r:embed="rId6"/>
            <a:stretch>
              <a:fillRect l="0" t="0" r="0" b="0"/>
            </a:stretch>
          </a:blipFill>
        </p:spPr>
      </p:sp>
      <p:sp>
        <p:nvSpPr>
          <p:cNvPr name="TextBox 9" id="9"/>
          <p:cNvSpPr txBox="true"/>
          <p:nvPr/>
        </p:nvSpPr>
        <p:spPr>
          <a:xfrm rot="0">
            <a:off x="0" y="4667250"/>
            <a:ext cx="10399107" cy="1352616"/>
          </a:xfrm>
          <a:prstGeom prst="rect">
            <a:avLst/>
          </a:prstGeom>
        </p:spPr>
        <p:txBody>
          <a:bodyPr anchor="t" rtlCol="false" tIns="0" lIns="0" bIns="0" rIns="0">
            <a:spAutoFit/>
          </a:bodyPr>
          <a:lstStyle/>
          <a:p>
            <a:pPr algn="ctr">
              <a:lnSpc>
                <a:spcPts val="9000"/>
              </a:lnSpc>
            </a:pPr>
            <a:r>
              <a:rPr lang="en-US" sz="12501">
                <a:solidFill>
                  <a:srgbClr val="6866E1"/>
                </a:solidFill>
                <a:latin typeface="Computer Says No"/>
              </a:rPr>
              <a:t>WILD-FIRE-DETECTION</a:t>
            </a:r>
          </a:p>
        </p:txBody>
      </p:sp>
      <p:sp>
        <p:nvSpPr>
          <p:cNvPr name="TextBox 10" id="10"/>
          <p:cNvSpPr txBox="true"/>
          <p:nvPr/>
        </p:nvSpPr>
        <p:spPr>
          <a:xfrm rot="0">
            <a:off x="1315072" y="3645864"/>
            <a:ext cx="7103952" cy="771668"/>
          </a:xfrm>
          <a:prstGeom prst="rect">
            <a:avLst/>
          </a:prstGeom>
        </p:spPr>
        <p:txBody>
          <a:bodyPr anchor="t" rtlCol="false" tIns="0" lIns="0" bIns="0" rIns="0">
            <a:spAutoFit/>
          </a:bodyPr>
          <a:lstStyle/>
          <a:p>
            <a:pPr algn="ctr">
              <a:lnSpc>
                <a:spcPts val="5147"/>
              </a:lnSpc>
            </a:pPr>
            <a:r>
              <a:rPr lang="en-US" sz="7148">
                <a:solidFill>
                  <a:srgbClr val="6866E1"/>
                </a:solidFill>
                <a:latin typeface="Computer Says No"/>
              </a:rPr>
              <a:t>MACHINE LEARNING</a:t>
            </a:r>
          </a:p>
        </p:txBody>
      </p:sp>
      <p:sp>
        <p:nvSpPr>
          <p:cNvPr name="Freeform 11" id="11"/>
          <p:cNvSpPr/>
          <p:nvPr/>
        </p:nvSpPr>
        <p:spPr>
          <a:xfrm flipH="true" flipV="false" rot="0">
            <a:off x="9992168" y="1795880"/>
            <a:ext cx="8078630" cy="11840963"/>
          </a:xfrm>
          <a:custGeom>
            <a:avLst/>
            <a:gdLst/>
            <a:ahLst/>
            <a:cxnLst/>
            <a:rect r="r" b="b" t="t" l="l"/>
            <a:pathLst>
              <a:path h="11840963" w="8078630">
                <a:moveTo>
                  <a:pt x="8078630" y="0"/>
                </a:moveTo>
                <a:lnTo>
                  <a:pt x="0" y="0"/>
                </a:lnTo>
                <a:lnTo>
                  <a:pt x="0" y="11840963"/>
                </a:lnTo>
                <a:lnTo>
                  <a:pt x="8078630" y="11840963"/>
                </a:lnTo>
                <a:lnTo>
                  <a:pt x="8078630" y="0"/>
                </a:lnTo>
                <a:close/>
              </a:path>
            </a:pathLst>
          </a:custGeom>
          <a:blipFill>
            <a:blip r:embed="rId7"/>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42468" y="3225385"/>
            <a:ext cx="9168842" cy="5468073"/>
          </a:xfrm>
          <a:custGeom>
            <a:avLst/>
            <a:gdLst/>
            <a:ahLst/>
            <a:cxnLst/>
            <a:rect r="r" b="b" t="t" l="l"/>
            <a:pathLst>
              <a:path h="5468073" w="9168842">
                <a:moveTo>
                  <a:pt x="0" y="0"/>
                </a:moveTo>
                <a:lnTo>
                  <a:pt x="9168842" y="0"/>
                </a:lnTo>
                <a:lnTo>
                  <a:pt x="9168842" y="5468074"/>
                </a:lnTo>
                <a:lnTo>
                  <a:pt x="0" y="5468074"/>
                </a:lnTo>
                <a:lnTo>
                  <a:pt x="0" y="0"/>
                </a:lnTo>
                <a:close/>
              </a:path>
            </a:pathLst>
          </a:custGeom>
          <a:blipFill>
            <a:blip r:embed="rId2"/>
            <a:stretch>
              <a:fillRect l="0" t="-8346" r="0" b="0"/>
            </a:stretch>
          </a:blipFill>
        </p:spPr>
      </p:sp>
      <p:sp>
        <p:nvSpPr>
          <p:cNvPr name="Freeform 3" id="3"/>
          <p:cNvSpPr/>
          <p:nvPr/>
        </p:nvSpPr>
        <p:spPr>
          <a:xfrm flipH="false" flipV="false" rot="0">
            <a:off x="9834342" y="3129394"/>
            <a:ext cx="8097000" cy="5468073"/>
          </a:xfrm>
          <a:custGeom>
            <a:avLst/>
            <a:gdLst/>
            <a:ahLst/>
            <a:cxnLst/>
            <a:rect r="r" b="b" t="t" l="l"/>
            <a:pathLst>
              <a:path h="5468073" w="8097000">
                <a:moveTo>
                  <a:pt x="0" y="0"/>
                </a:moveTo>
                <a:lnTo>
                  <a:pt x="8097000" y="0"/>
                </a:lnTo>
                <a:lnTo>
                  <a:pt x="8097000" y="5468074"/>
                </a:lnTo>
                <a:lnTo>
                  <a:pt x="0" y="5468074"/>
                </a:lnTo>
                <a:lnTo>
                  <a:pt x="0" y="0"/>
                </a:lnTo>
                <a:close/>
              </a:path>
            </a:pathLst>
          </a:custGeom>
          <a:blipFill>
            <a:blip r:embed="rId3"/>
            <a:stretch>
              <a:fillRect l="0" t="-6860" r="0" b="0"/>
            </a:stretch>
          </a:blipFill>
        </p:spPr>
      </p:sp>
      <p:sp>
        <p:nvSpPr>
          <p:cNvPr name="TextBox 4" id="4"/>
          <p:cNvSpPr txBox="true"/>
          <p:nvPr/>
        </p:nvSpPr>
        <p:spPr>
          <a:xfrm rot="0">
            <a:off x="962400" y="665763"/>
            <a:ext cx="16363201" cy="1230699"/>
          </a:xfrm>
          <a:prstGeom prst="rect">
            <a:avLst/>
          </a:prstGeom>
        </p:spPr>
        <p:txBody>
          <a:bodyPr anchor="t" rtlCol="false" tIns="0" lIns="0" bIns="0" rIns="0">
            <a:spAutoFit/>
          </a:bodyPr>
          <a:lstStyle/>
          <a:p>
            <a:pPr algn="ctr" marL="0" indent="0" lvl="0">
              <a:lnSpc>
                <a:spcPts val="8235"/>
              </a:lnSpc>
              <a:spcBef>
                <a:spcPct val="0"/>
              </a:spcBef>
            </a:pPr>
            <a:r>
              <a:rPr lang="en-US" sz="11438">
                <a:solidFill>
                  <a:srgbClr val="6866E1"/>
                </a:solidFill>
                <a:latin typeface="Computer Says No"/>
              </a:rPr>
              <a:t>SOME EXTRACTED FEATURES</a:t>
            </a:r>
          </a:p>
        </p:txBody>
      </p:sp>
      <p:sp>
        <p:nvSpPr>
          <p:cNvPr name="TextBox 5" id="5"/>
          <p:cNvSpPr txBox="true"/>
          <p:nvPr/>
        </p:nvSpPr>
        <p:spPr>
          <a:xfrm rot="0">
            <a:off x="2735923" y="2208412"/>
            <a:ext cx="12365408" cy="920982"/>
          </a:xfrm>
          <a:prstGeom prst="rect">
            <a:avLst/>
          </a:prstGeom>
        </p:spPr>
        <p:txBody>
          <a:bodyPr anchor="t" rtlCol="false" tIns="0" lIns="0" bIns="0" rIns="0">
            <a:spAutoFit/>
          </a:bodyPr>
          <a:lstStyle/>
          <a:p>
            <a:pPr algn="ctr" marL="0" indent="0" lvl="0">
              <a:lnSpc>
                <a:spcPts val="6223"/>
              </a:lnSpc>
              <a:spcBef>
                <a:spcPct val="0"/>
              </a:spcBef>
            </a:pPr>
            <a:r>
              <a:rPr lang="en-US" sz="8643">
                <a:solidFill>
                  <a:srgbClr val="6866E1"/>
                </a:solidFill>
                <a:latin typeface="Computer Says No"/>
              </a:rPr>
              <a:t>HISTOGRAM OF ORIENTED GRADIENTS</a:t>
            </a:r>
          </a:p>
        </p:txBody>
      </p:sp>
    </p:spTree>
  </p:cSld>
  <p:clrMapOvr>
    <a:masterClrMapping/>
  </p:clrMapOvr>
  <p:transition spd="fast">
    <p:cover dir="lu"/>
  </p:transition>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148570" y="4300302"/>
            <a:ext cx="4660398" cy="1911093"/>
          </a:xfrm>
          <a:prstGeom prst="rect">
            <a:avLst/>
          </a:prstGeom>
        </p:spPr>
        <p:txBody>
          <a:bodyPr anchor="t" rtlCol="false" tIns="0" lIns="0" bIns="0" rIns="0">
            <a:spAutoFit/>
          </a:bodyPr>
          <a:lstStyle/>
          <a:p>
            <a:pPr algn="ctr">
              <a:lnSpc>
                <a:spcPts val="6934"/>
              </a:lnSpc>
            </a:pPr>
            <a:r>
              <a:rPr lang="en-US" sz="9631">
                <a:solidFill>
                  <a:srgbClr val="6866E1"/>
                </a:solidFill>
                <a:latin typeface="Computer Says No"/>
              </a:rPr>
              <a:t>HIGH LEVEL</a:t>
            </a:r>
          </a:p>
          <a:p>
            <a:pPr algn="ctr" marL="0" indent="0" lvl="0">
              <a:lnSpc>
                <a:spcPts val="6934"/>
              </a:lnSpc>
              <a:spcBef>
                <a:spcPct val="0"/>
              </a:spcBef>
            </a:pPr>
            <a:r>
              <a:rPr lang="en-US" sz="9631">
                <a:solidFill>
                  <a:srgbClr val="6866E1"/>
                </a:solidFill>
                <a:latin typeface="Computer Says No"/>
              </a:rPr>
              <a:t>ARCHITECTURE</a:t>
            </a:r>
          </a:p>
        </p:txBody>
      </p:sp>
      <p:sp>
        <p:nvSpPr>
          <p:cNvPr name="Freeform 3" id="3"/>
          <p:cNvSpPr/>
          <p:nvPr/>
        </p:nvSpPr>
        <p:spPr>
          <a:xfrm flipH="true" flipV="false" rot="0">
            <a:off x="14548536" y="7642525"/>
            <a:ext cx="4224398" cy="3231550"/>
          </a:xfrm>
          <a:custGeom>
            <a:avLst/>
            <a:gdLst/>
            <a:ahLst/>
            <a:cxnLst/>
            <a:rect r="r" b="b" t="t" l="l"/>
            <a:pathLst>
              <a:path h="3231550" w="4224398">
                <a:moveTo>
                  <a:pt x="4224398" y="0"/>
                </a:moveTo>
                <a:lnTo>
                  <a:pt x="0" y="0"/>
                </a:lnTo>
                <a:lnTo>
                  <a:pt x="0" y="3231550"/>
                </a:lnTo>
                <a:lnTo>
                  <a:pt x="4224398" y="3231550"/>
                </a:lnTo>
                <a:lnTo>
                  <a:pt x="4224398" y="0"/>
                </a:lnTo>
                <a:close/>
              </a:path>
            </a:pathLst>
          </a:custGeom>
          <a:blipFill>
            <a:blip r:embed="rId2"/>
            <a:stretch>
              <a:fillRect l="0" t="0" r="0" b="0"/>
            </a:stretch>
          </a:blipFill>
        </p:spPr>
      </p:sp>
      <p:sp>
        <p:nvSpPr>
          <p:cNvPr name="Freeform 4" id="4"/>
          <p:cNvSpPr/>
          <p:nvPr/>
        </p:nvSpPr>
        <p:spPr>
          <a:xfrm flipH="false" flipV="false" rot="0">
            <a:off x="10571271" y="-37082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0">
            <a:off x="10723671" y="-35558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6" id="6"/>
          <p:cNvSpPr/>
          <p:nvPr/>
        </p:nvSpPr>
        <p:spPr>
          <a:xfrm flipH="false" flipV="false" rot="1825457">
            <a:off x="-1911821" y="9152427"/>
            <a:ext cx="9971383" cy="4202938"/>
          </a:xfrm>
          <a:custGeom>
            <a:avLst/>
            <a:gdLst/>
            <a:ahLst/>
            <a:cxnLst/>
            <a:rect r="r" b="b" t="t" l="l"/>
            <a:pathLst>
              <a:path h="4202938" w="9971383">
                <a:moveTo>
                  <a:pt x="0" y="0"/>
                </a:moveTo>
                <a:lnTo>
                  <a:pt x="9971384" y="0"/>
                </a:lnTo>
                <a:lnTo>
                  <a:pt x="9971384" y="4202938"/>
                </a:lnTo>
                <a:lnTo>
                  <a:pt x="0" y="4202938"/>
                </a:lnTo>
                <a:lnTo>
                  <a:pt x="0" y="0"/>
                </a:lnTo>
                <a:close/>
              </a:path>
            </a:pathLst>
          </a:custGeom>
          <a:blipFill>
            <a:blip r:embed="rId4"/>
            <a:stretch>
              <a:fillRect l="0" t="0" r="0" b="0"/>
            </a:stretch>
          </a:blipFill>
        </p:spPr>
      </p:sp>
      <p:sp>
        <p:nvSpPr>
          <p:cNvPr name="Freeform 7" id="7"/>
          <p:cNvSpPr/>
          <p:nvPr/>
        </p:nvSpPr>
        <p:spPr>
          <a:xfrm flipH="false" flipV="false" rot="0">
            <a:off x="5000764" y="91610"/>
            <a:ext cx="9547772" cy="10103780"/>
          </a:xfrm>
          <a:custGeom>
            <a:avLst/>
            <a:gdLst/>
            <a:ahLst/>
            <a:cxnLst/>
            <a:rect r="r" b="b" t="t" l="l"/>
            <a:pathLst>
              <a:path h="10103780" w="9547772">
                <a:moveTo>
                  <a:pt x="0" y="0"/>
                </a:moveTo>
                <a:lnTo>
                  <a:pt x="9547772" y="0"/>
                </a:lnTo>
                <a:lnTo>
                  <a:pt x="9547772" y="10103780"/>
                </a:lnTo>
                <a:lnTo>
                  <a:pt x="0" y="10103780"/>
                </a:lnTo>
                <a:lnTo>
                  <a:pt x="0" y="0"/>
                </a:lnTo>
                <a:close/>
              </a:path>
            </a:pathLst>
          </a:custGeom>
          <a:blipFill>
            <a:blip r:embed="rId5"/>
            <a:stretch>
              <a:fillRect l="-325" t="0" r="-325" b="-23052"/>
            </a:stretch>
          </a:blipFill>
        </p:spPr>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896678" y="1290997"/>
            <a:ext cx="5726139" cy="2500874"/>
          </a:xfrm>
          <a:custGeom>
            <a:avLst/>
            <a:gdLst/>
            <a:ahLst/>
            <a:cxnLst/>
            <a:rect r="r" b="b" t="t" l="l"/>
            <a:pathLst>
              <a:path h="2500874" w="5726139">
                <a:moveTo>
                  <a:pt x="0" y="0"/>
                </a:moveTo>
                <a:lnTo>
                  <a:pt x="5726138" y="0"/>
                </a:lnTo>
                <a:lnTo>
                  <a:pt x="5726138" y="2500874"/>
                </a:lnTo>
                <a:lnTo>
                  <a:pt x="0" y="2500874"/>
                </a:lnTo>
                <a:lnTo>
                  <a:pt x="0" y="0"/>
                </a:lnTo>
                <a:close/>
              </a:path>
            </a:pathLst>
          </a:custGeom>
          <a:blipFill>
            <a:blip r:embed="rId2"/>
            <a:stretch>
              <a:fillRect l="0" t="0" r="0" b="0"/>
            </a:stretch>
          </a:blipFill>
        </p:spPr>
      </p:sp>
      <p:sp>
        <p:nvSpPr>
          <p:cNvPr name="AutoShape 3" id="3"/>
          <p:cNvSpPr/>
          <p:nvPr/>
        </p:nvSpPr>
        <p:spPr>
          <a:xfrm flipH="true" flipV="true">
            <a:off x="17259300" y="1028700"/>
            <a:ext cx="0" cy="5786479"/>
          </a:xfrm>
          <a:prstGeom prst="line">
            <a:avLst/>
          </a:prstGeom>
          <a:ln cap="flat" w="38100">
            <a:solidFill>
              <a:srgbClr val="FFFFFF"/>
            </a:solidFill>
            <a:prstDash val="solid"/>
            <a:headEnd type="none" len="sm" w="sm"/>
            <a:tailEnd type="none" len="sm" w="sm"/>
          </a:ln>
        </p:spPr>
      </p:sp>
      <p:grpSp>
        <p:nvGrpSpPr>
          <p:cNvPr name="Group 4" id="4"/>
          <p:cNvGrpSpPr/>
          <p:nvPr/>
        </p:nvGrpSpPr>
        <p:grpSpPr>
          <a:xfrm rot="0">
            <a:off x="1028700" y="3575113"/>
            <a:ext cx="9897232" cy="5006268"/>
            <a:chOff x="0" y="0"/>
            <a:chExt cx="13196309" cy="6675023"/>
          </a:xfrm>
        </p:grpSpPr>
        <p:sp>
          <p:nvSpPr>
            <p:cNvPr name="AutoShape 5" id="5"/>
            <p:cNvSpPr/>
            <p:nvPr/>
          </p:nvSpPr>
          <p:spPr>
            <a:xfrm flipV="true">
              <a:off x="25400" y="0"/>
              <a:ext cx="0" cy="6675023"/>
            </a:xfrm>
            <a:prstGeom prst="line">
              <a:avLst/>
            </a:prstGeom>
            <a:ln cap="flat" w="50800">
              <a:solidFill>
                <a:srgbClr val="FFFFFF"/>
              </a:solidFill>
              <a:prstDash val="solid"/>
              <a:headEnd type="none" len="sm" w="sm"/>
              <a:tailEnd type="none" len="sm" w="sm"/>
            </a:ln>
          </p:spPr>
        </p:sp>
        <p:sp>
          <p:nvSpPr>
            <p:cNvPr name="AutoShape 6" id="6"/>
            <p:cNvSpPr/>
            <p:nvPr/>
          </p:nvSpPr>
          <p:spPr>
            <a:xfrm>
              <a:off x="0" y="6649623"/>
              <a:ext cx="13196309" cy="0"/>
            </a:xfrm>
            <a:prstGeom prst="line">
              <a:avLst/>
            </a:prstGeom>
            <a:ln cap="flat" w="50800">
              <a:solidFill>
                <a:srgbClr val="FFFFFF"/>
              </a:solidFill>
              <a:prstDash val="solid"/>
              <a:headEnd type="none" len="sm" w="sm"/>
              <a:tailEnd type="none" len="sm" w="sm"/>
            </a:ln>
          </p:spPr>
        </p:sp>
      </p:grpSp>
      <p:sp>
        <p:nvSpPr>
          <p:cNvPr name="Freeform 7" id="7"/>
          <p:cNvSpPr/>
          <p:nvPr/>
        </p:nvSpPr>
        <p:spPr>
          <a:xfrm flipH="false" flipV="false" rot="0">
            <a:off x="10925932" y="5660310"/>
            <a:ext cx="6819964" cy="5836080"/>
          </a:xfrm>
          <a:custGeom>
            <a:avLst/>
            <a:gdLst/>
            <a:ahLst/>
            <a:cxnLst/>
            <a:rect r="r" b="b" t="t" l="l"/>
            <a:pathLst>
              <a:path h="5836080" w="6819964">
                <a:moveTo>
                  <a:pt x="0" y="0"/>
                </a:moveTo>
                <a:lnTo>
                  <a:pt x="6819964" y="0"/>
                </a:lnTo>
                <a:lnTo>
                  <a:pt x="6819964" y="5836081"/>
                </a:lnTo>
                <a:lnTo>
                  <a:pt x="0" y="5836081"/>
                </a:lnTo>
                <a:lnTo>
                  <a:pt x="0" y="0"/>
                </a:lnTo>
                <a:close/>
              </a:path>
            </a:pathLst>
          </a:custGeom>
          <a:blipFill>
            <a:blip r:embed="rId3"/>
            <a:stretch>
              <a:fillRect l="0" t="0" r="0" b="0"/>
            </a:stretch>
          </a:blipFill>
        </p:spPr>
      </p:sp>
      <p:sp>
        <p:nvSpPr>
          <p:cNvPr name="TextBox 8" id="8"/>
          <p:cNvSpPr txBox="true"/>
          <p:nvPr/>
        </p:nvSpPr>
        <p:spPr>
          <a:xfrm rot="0">
            <a:off x="4829460" y="1833922"/>
            <a:ext cx="11015454" cy="1273011"/>
          </a:xfrm>
          <a:prstGeom prst="rect">
            <a:avLst/>
          </a:prstGeom>
        </p:spPr>
        <p:txBody>
          <a:bodyPr anchor="t" rtlCol="false" tIns="0" lIns="0" bIns="0" rIns="0">
            <a:spAutoFit/>
          </a:bodyPr>
          <a:lstStyle/>
          <a:p>
            <a:pPr algn="ctr" marL="0" indent="0" lvl="0">
              <a:lnSpc>
                <a:spcPts val="8583"/>
              </a:lnSpc>
              <a:spcBef>
                <a:spcPct val="0"/>
              </a:spcBef>
            </a:pPr>
            <a:r>
              <a:rPr lang="en-US" sz="11922">
                <a:solidFill>
                  <a:srgbClr val="6866E1"/>
                </a:solidFill>
                <a:latin typeface="Computer Says No"/>
              </a:rPr>
              <a:t>KEY STANDARD LIBRARIES</a:t>
            </a:r>
          </a:p>
        </p:txBody>
      </p:sp>
      <p:sp>
        <p:nvSpPr>
          <p:cNvPr name="TextBox 9" id="9"/>
          <p:cNvSpPr txBox="true"/>
          <p:nvPr/>
        </p:nvSpPr>
        <p:spPr>
          <a:xfrm rot="0">
            <a:off x="1028700" y="4138951"/>
            <a:ext cx="11106283" cy="3783342"/>
          </a:xfrm>
          <a:prstGeom prst="rect">
            <a:avLst/>
          </a:prstGeom>
        </p:spPr>
        <p:txBody>
          <a:bodyPr anchor="t" rtlCol="false" tIns="0" lIns="0" bIns="0" rIns="0">
            <a:spAutoFit/>
          </a:bodyPr>
          <a:lstStyle/>
          <a:p>
            <a:pPr marL="766423" indent="-383211" lvl="1">
              <a:lnSpc>
                <a:spcPts val="4969"/>
              </a:lnSpc>
              <a:buFont typeface="Arial"/>
              <a:buChar char="•"/>
            </a:pPr>
            <a:r>
              <a:rPr lang="en-US" sz="3549">
                <a:solidFill>
                  <a:srgbClr val="FFFFFF"/>
                </a:solidFill>
                <a:latin typeface="Poppins Light"/>
              </a:rPr>
              <a:t>PANDAS (dataframe,head,tail)</a:t>
            </a:r>
          </a:p>
          <a:p>
            <a:pPr marL="766423" indent="-383211" lvl="1">
              <a:lnSpc>
                <a:spcPts val="4969"/>
              </a:lnSpc>
              <a:buFont typeface="Arial"/>
              <a:buChar char="•"/>
            </a:pPr>
            <a:r>
              <a:rPr lang="en-US" sz="3549">
                <a:solidFill>
                  <a:srgbClr val="FFFFFF"/>
                </a:solidFill>
                <a:latin typeface="Poppins Light"/>
              </a:rPr>
              <a:t>NUMPY (array,resize,reshape)</a:t>
            </a:r>
          </a:p>
          <a:p>
            <a:pPr marL="766423" indent="-383211" lvl="1">
              <a:lnSpc>
                <a:spcPts val="4969"/>
              </a:lnSpc>
              <a:buFont typeface="Arial"/>
              <a:buChar char="•"/>
            </a:pPr>
            <a:r>
              <a:rPr lang="en-US" sz="3549">
                <a:solidFill>
                  <a:srgbClr val="FFFFFF"/>
                </a:solidFill>
                <a:latin typeface="Poppins Light"/>
              </a:rPr>
              <a:t>PYTORCH (NN,tensor,Module)</a:t>
            </a:r>
          </a:p>
          <a:p>
            <a:pPr marL="766423" indent="-383211" lvl="1">
              <a:lnSpc>
                <a:spcPts val="4969"/>
              </a:lnSpc>
              <a:buFont typeface="Arial"/>
              <a:buChar char="•"/>
            </a:pPr>
            <a:r>
              <a:rPr lang="en-US" sz="3549">
                <a:solidFill>
                  <a:srgbClr val="FFFFFF"/>
                </a:solidFill>
                <a:latin typeface="Poppins Light"/>
              </a:rPr>
              <a:t>SKLEARN (metrics,f1_score)</a:t>
            </a:r>
          </a:p>
          <a:p>
            <a:pPr marL="766423" indent="-383211" lvl="1">
              <a:lnSpc>
                <a:spcPts val="4969"/>
              </a:lnSpc>
              <a:buFont typeface="Arial"/>
              <a:buChar char="•"/>
            </a:pPr>
            <a:r>
              <a:rPr lang="en-US" sz="3549">
                <a:solidFill>
                  <a:srgbClr val="FFFFFF"/>
                </a:solidFill>
                <a:latin typeface="Poppins Light"/>
              </a:rPr>
              <a:t>MATPLOTLIB (plot,show,subplot)</a:t>
            </a:r>
          </a:p>
          <a:p>
            <a:pPr marL="766423" indent="-383211" lvl="1">
              <a:lnSpc>
                <a:spcPts val="4969"/>
              </a:lnSpc>
              <a:buFont typeface="Arial"/>
              <a:buChar char="•"/>
            </a:pPr>
            <a:r>
              <a:rPr lang="en-US" sz="3549">
                <a:solidFill>
                  <a:srgbClr val="FFFFFF"/>
                </a:solidFill>
                <a:latin typeface="Poppins Light"/>
              </a:rPr>
              <a:t>SKIMAGE (imread,imshow,features)</a:t>
            </a:r>
          </a:p>
        </p:txBody>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9144000" y="1699791"/>
            <a:ext cx="8509101" cy="9311388"/>
          </a:xfrm>
          <a:custGeom>
            <a:avLst/>
            <a:gdLst/>
            <a:ahLst/>
            <a:cxnLst/>
            <a:rect r="r" b="b" t="t" l="l"/>
            <a:pathLst>
              <a:path h="9311388" w="8509101">
                <a:moveTo>
                  <a:pt x="0" y="0"/>
                </a:moveTo>
                <a:lnTo>
                  <a:pt x="8509101" y="0"/>
                </a:lnTo>
                <a:lnTo>
                  <a:pt x="8509101" y="9311388"/>
                </a:lnTo>
                <a:lnTo>
                  <a:pt x="0" y="9311388"/>
                </a:lnTo>
                <a:lnTo>
                  <a:pt x="0" y="0"/>
                </a:lnTo>
                <a:close/>
              </a:path>
            </a:pathLst>
          </a:custGeom>
          <a:blipFill>
            <a:blip r:embed="rId2"/>
            <a:stretch>
              <a:fillRect l="0" t="0" r="0" b="0"/>
            </a:stretch>
          </a:blipFill>
        </p:spPr>
      </p:sp>
      <p:sp>
        <p:nvSpPr>
          <p:cNvPr name="Freeform 3" id="3"/>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3"/>
            <a:stretch>
              <a:fillRect l="0" t="0" r="0" b="0"/>
            </a:stretch>
          </a:blipFill>
        </p:spPr>
      </p:sp>
      <p:sp>
        <p:nvSpPr>
          <p:cNvPr name="Freeform 4" id="4"/>
          <p:cNvSpPr/>
          <p:nvPr/>
        </p:nvSpPr>
        <p:spPr>
          <a:xfrm flipH="false" flipV="false" rot="3091052">
            <a:off x="-1684467" y="5508041"/>
            <a:ext cx="6638823" cy="5976180"/>
          </a:xfrm>
          <a:custGeom>
            <a:avLst/>
            <a:gdLst/>
            <a:ahLst/>
            <a:cxnLst/>
            <a:rect r="r" b="b" t="t" l="l"/>
            <a:pathLst>
              <a:path h="5976180" w="6638823">
                <a:moveTo>
                  <a:pt x="0" y="0"/>
                </a:moveTo>
                <a:lnTo>
                  <a:pt x="6638824" y="0"/>
                </a:lnTo>
                <a:lnTo>
                  <a:pt x="6638824" y="5976180"/>
                </a:lnTo>
                <a:lnTo>
                  <a:pt x="0" y="5976180"/>
                </a:lnTo>
                <a:lnTo>
                  <a:pt x="0" y="0"/>
                </a:lnTo>
                <a:close/>
              </a:path>
            </a:pathLst>
          </a:custGeom>
          <a:blipFill>
            <a:blip r:embed="rId4"/>
            <a:stretch>
              <a:fillRect l="0" t="0" r="0" b="0"/>
            </a:stretch>
          </a:blipFill>
        </p:spPr>
      </p:sp>
      <p:sp>
        <p:nvSpPr>
          <p:cNvPr name="TextBox 5" id="5"/>
          <p:cNvSpPr txBox="true"/>
          <p:nvPr/>
        </p:nvSpPr>
        <p:spPr>
          <a:xfrm rot="0">
            <a:off x="1914351" y="2766591"/>
            <a:ext cx="7382884" cy="4649360"/>
          </a:xfrm>
          <a:prstGeom prst="rect">
            <a:avLst/>
          </a:prstGeom>
        </p:spPr>
        <p:txBody>
          <a:bodyPr anchor="t" rtlCol="false" tIns="0" lIns="0" bIns="0" rIns="0">
            <a:spAutoFit/>
          </a:bodyPr>
          <a:lstStyle/>
          <a:p>
            <a:pPr algn="ctr" marL="0" indent="0" lvl="0">
              <a:lnSpc>
                <a:spcPts val="16889"/>
              </a:lnSpc>
              <a:spcBef>
                <a:spcPct val="0"/>
              </a:spcBef>
            </a:pPr>
            <a:r>
              <a:rPr lang="en-US" sz="23458">
                <a:solidFill>
                  <a:srgbClr val="6866E1"/>
                </a:solidFill>
                <a:latin typeface="Computer Says No"/>
              </a:rPr>
              <a:t>PROJECT SCOPE</a:t>
            </a:r>
          </a:p>
        </p:txBody>
      </p:sp>
    </p:spTree>
  </p:cSld>
  <p:clrMapOvr>
    <a:masterClrMapping/>
  </p:clrMapOvr>
  <p:transition spd="fast">
    <p:cover dir="rd"/>
  </p:transition>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a:off x="5764344" y="5958420"/>
            <a:ext cx="0" cy="5145633"/>
          </a:xfrm>
          <a:prstGeom prst="line">
            <a:avLst/>
          </a:prstGeom>
          <a:ln cap="flat" w="38100">
            <a:solidFill>
              <a:srgbClr val="FFFFFF"/>
            </a:solidFill>
            <a:prstDash val="solid"/>
            <a:headEnd type="none" len="sm" w="sm"/>
            <a:tailEnd type="none" len="sm" w="sm"/>
          </a:ln>
        </p:spPr>
      </p:sp>
      <p:sp>
        <p:nvSpPr>
          <p:cNvPr name="AutoShape 3" id="3"/>
          <p:cNvSpPr/>
          <p:nvPr/>
        </p:nvSpPr>
        <p:spPr>
          <a:xfrm>
            <a:off x="5802444" y="-2572817"/>
            <a:ext cx="0" cy="5145633"/>
          </a:xfrm>
          <a:prstGeom prst="line">
            <a:avLst/>
          </a:prstGeom>
          <a:ln cap="flat" w="38100">
            <a:solidFill>
              <a:srgbClr val="FFFFFF"/>
            </a:solidFill>
            <a:prstDash val="solid"/>
            <a:headEnd type="none" len="sm" w="sm"/>
            <a:tailEnd type="none" len="sm" w="sm"/>
          </a:ln>
        </p:spPr>
      </p:sp>
      <p:sp>
        <p:nvSpPr>
          <p:cNvPr name="Freeform 4" id="4"/>
          <p:cNvSpPr/>
          <p:nvPr/>
        </p:nvSpPr>
        <p:spPr>
          <a:xfrm flipH="false" flipV="false" rot="0">
            <a:off x="10208092" y="-358876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1995996" y="550773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TextBox 6" id="6"/>
          <p:cNvSpPr txBox="true"/>
          <p:nvPr/>
        </p:nvSpPr>
        <p:spPr>
          <a:xfrm rot="0">
            <a:off x="1619702" y="2582224"/>
            <a:ext cx="7747874" cy="3236382"/>
          </a:xfrm>
          <a:prstGeom prst="rect">
            <a:avLst/>
          </a:prstGeom>
        </p:spPr>
        <p:txBody>
          <a:bodyPr anchor="t" rtlCol="false" tIns="0" lIns="0" bIns="0" rIns="0">
            <a:spAutoFit/>
          </a:bodyPr>
          <a:lstStyle/>
          <a:p>
            <a:pPr algn="ctr" marL="0" indent="0" lvl="0">
              <a:lnSpc>
                <a:spcPts val="26366"/>
              </a:lnSpc>
            </a:pPr>
            <a:r>
              <a:rPr lang="en-US" sz="18833">
                <a:solidFill>
                  <a:srgbClr val="6866E1"/>
                </a:solidFill>
                <a:latin typeface="Computer Says No"/>
              </a:rPr>
              <a:t>THANK YOU!</a:t>
            </a:r>
          </a:p>
        </p:txBody>
      </p:sp>
      <p:sp>
        <p:nvSpPr>
          <p:cNvPr name="Freeform 7" id="7"/>
          <p:cNvSpPr/>
          <p:nvPr/>
        </p:nvSpPr>
        <p:spPr>
          <a:xfrm flipH="false" flipV="false" rot="0">
            <a:off x="9144000" y="1550639"/>
            <a:ext cx="8001878" cy="8071895"/>
          </a:xfrm>
          <a:custGeom>
            <a:avLst/>
            <a:gdLst/>
            <a:ahLst/>
            <a:cxnLst/>
            <a:rect r="r" b="b" t="t" l="l"/>
            <a:pathLst>
              <a:path h="8071895" w="8001878">
                <a:moveTo>
                  <a:pt x="0" y="0"/>
                </a:moveTo>
                <a:lnTo>
                  <a:pt x="8001878" y="0"/>
                </a:lnTo>
                <a:lnTo>
                  <a:pt x="8001878" y="8071894"/>
                </a:lnTo>
                <a:lnTo>
                  <a:pt x="0" y="8071894"/>
                </a:lnTo>
                <a:lnTo>
                  <a:pt x="0" y="0"/>
                </a:lnTo>
                <a:close/>
              </a:path>
            </a:pathLst>
          </a:custGeom>
          <a:blipFill>
            <a:blip r:embed="rId3"/>
            <a:stretch>
              <a:fillRect l="0" t="0" r="0" b="0"/>
            </a:stretch>
          </a:blipFill>
        </p:spPr>
      </p:sp>
      <p:sp>
        <p:nvSpPr>
          <p:cNvPr name="Freeform 8" id="8"/>
          <p:cNvSpPr/>
          <p:nvPr/>
        </p:nvSpPr>
        <p:spPr>
          <a:xfrm flipH="false" flipV="false" rot="0">
            <a:off x="-1995996" y="7317810"/>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4"/>
            <a:stretch>
              <a:fillRect l="0" t="0" r="0" b="0"/>
            </a:stretch>
          </a:blipFill>
        </p:spPr>
      </p:sp>
      <p:sp>
        <p:nvSpPr>
          <p:cNvPr name="Freeform 9" id="9"/>
          <p:cNvSpPr/>
          <p:nvPr/>
        </p:nvSpPr>
        <p:spPr>
          <a:xfrm flipH="false" flipV="false" rot="0">
            <a:off x="14771515" y="-3149182"/>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4"/>
            <a:stretch>
              <a:fillRect l="0" t="0" r="0" b="0"/>
            </a:stretch>
          </a:blipFill>
        </p:spPr>
      </p:sp>
    </p:spTree>
  </p:cSld>
  <p:clrMapOvr>
    <a:masterClrMapping/>
  </p:clrMapOvr>
  <p:transition spd="fast">
    <p:cover dir="u"/>
  </p:transition>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896678" y="1290997"/>
            <a:ext cx="5726139" cy="2500874"/>
          </a:xfrm>
          <a:custGeom>
            <a:avLst/>
            <a:gdLst/>
            <a:ahLst/>
            <a:cxnLst/>
            <a:rect r="r" b="b" t="t" l="l"/>
            <a:pathLst>
              <a:path h="2500874" w="5726139">
                <a:moveTo>
                  <a:pt x="0" y="0"/>
                </a:moveTo>
                <a:lnTo>
                  <a:pt x="5726138" y="0"/>
                </a:lnTo>
                <a:lnTo>
                  <a:pt x="5726138" y="2500874"/>
                </a:lnTo>
                <a:lnTo>
                  <a:pt x="0" y="2500874"/>
                </a:lnTo>
                <a:lnTo>
                  <a:pt x="0" y="0"/>
                </a:lnTo>
                <a:close/>
              </a:path>
            </a:pathLst>
          </a:custGeom>
          <a:blipFill>
            <a:blip r:embed="rId2"/>
            <a:stretch>
              <a:fillRect l="0" t="0" r="0" b="0"/>
            </a:stretch>
          </a:blipFill>
        </p:spPr>
      </p:sp>
      <p:sp>
        <p:nvSpPr>
          <p:cNvPr name="AutoShape 3" id="3"/>
          <p:cNvSpPr/>
          <p:nvPr/>
        </p:nvSpPr>
        <p:spPr>
          <a:xfrm flipH="true" flipV="true">
            <a:off x="17259300" y="1028700"/>
            <a:ext cx="0" cy="5786479"/>
          </a:xfrm>
          <a:prstGeom prst="line">
            <a:avLst/>
          </a:prstGeom>
          <a:ln cap="flat" w="38100">
            <a:solidFill>
              <a:srgbClr val="FFFFFF"/>
            </a:solidFill>
            <a:prstDash val="solid"/>
            <a:headEnd type="none" len="sm" w="sm"/>
            <a:tailEnd type="none" len="sm" w="sm"/>
          </a:ln>
        </p:spPr>
      </p:sp>
      <p:grpSp>
        <p:nvGrpSpPr>
          <p:cNvPr name="Group 4" id="4"/>
          <p:cNvGrpSpPr/>
          <p:nvPr/>
        </p:nvGrpSpPr>
        <p:grpSpPr>
          <a:xfrm rot="0">
            <a:off x="1028700" y="4234201"/>
            <a:ext cx="9897232" cy="5006268"/>
            <a:chOff x="0" y="0"/>
            <a:chExt cx="13196309" cy="6675023"/>
          </a:xfrm>
        </p:grpSpPr>
        <p:sp>
          <p:nvSpPr>
            <p:cNvPr name="AutoShape 5" id="5"/>
            <p:cNvSpPr/>
            <p:nvPr/>
          </p:nvSpPr>
          <p:spPr>
            <a:xfrm flipV="true">
              <a:off x="25400" y="0"/>
              <a:ext cx="0" cy="6675023"/>
            </a:xfrm>
            <a:prstGeom prst="line">
              <a:avLst/>
            </a:prstGeom>
            <a:ln cap="flat" w="50800">
              <a:solidFill>
                <a:srgbClr val="FFFFFF"/>
              </a:solidFill>
              <a:prstDash val="solid"/>
              <a:headEnd type="none" len="sm" w="sm"/>
              <a:tailEnd type="none" len="sm" w="sm"/>
            </a:ln>
          </p:spPr>
        </p:sp>
        <p:sp>
          <p:nvSpPr>
            <p:cNvPr name="AutoShape 6" id="6"/>
            <p:cNvSpPr/>
            <p:nvPr/>
          </p:nvSpPr>
          <p:spPr>
            <a:xfrm>
              <a:off x="0" y="6649623"/>
              <a:ext cx="13196309" cy="0"/>
            </a:xfrm>
            <a:prstGeom prst="line">
              <a:avLst/>
            </a:prstGeom>
            <a:ln cap="flat" w="50800">
              <a:solidFill>
                <a:srgbClr val="FFFFFF"/>
              </a:solidFill>
              <a:prstDash val="solid"/>
              <a:headEnd type="none" len="sm" w="sm"/>
              <a:tailEnd type="none" len="sm" w="sm"/>
            </a:ln>
          </p:spPr>
        </p:sp>
      </p:grpSp>
      <p:sp>
        <p:nvSpPr>
          <p:cNvPr name="Freeform 7" id="7"/>
          <p:cNvSpPr/>
          <p:nvPr/>
        </p:nvSpPr>
        <p:spPr>
          <a:xfrm flipH="false" flipV="false" rot="0">
            <a:off x="10925932" y="5660310"/>
            <a:ext cx="6819964" cy="5836080"/>
          </a:xfrm>
          <a:custGeom>
            <a:avLst/>
            <a:gdLst/>
            <a:ahLst/>
            <a:cxnLst/>
            <a:rect r="r" b="b" t="t" l="l"/>
            <a:pathLst>
              <a:path h="5836080" w="6819964">
                <a:moveTo>
                  <a:pt x="0" y="0"/>
                </a:moveTo>
                <a:lnTo>
                  <a:pt x="6819964" y="0"/>
                </a:lnTo>
                <a:lnTo>
                  <a:pt x="6819964" y="5836081"/>
                </a:lnTo>
                <a:lnTo>
                  <a:pt x="0" y="5836081"/>
                </a:lnTo>
                <a:lnTo>
                  <a:pt x="0" y="0"/>
                </a:lnTo>
                <a:close/>
              </a:path>
            </a:pathLst>
          </a:custGeom>
          <a:blipFill>
            <a:blip r:embed="rId3"/>
            <a:stretch>
              <a:fillRect l="0" t="0" r="0" b="0"/>
            </a:stretch>
          </a:blipFill>
        </p:spPr>
      </p:sp>
      <p:sp>
        <p:nvSpPr>
          <p:cNvPr name="TextBox 8" id="8"/>
          <p:cNvSpPr txBox="true"/>
          <p:nvPr/>
        </p:nvSpPr>
        <p:spPr>
          <a:xfrm rot="0">
            <a:off x="4829460" y="1833922"/>
            <a:ext cx="5353298" cy="2362179"/>
          </a:xfrm>
          <a:prstGeom prst="rect">
            <a:avLst/>
          </a:prstGeom>
        </p:spPr>
        <p:txBody>
          <a:bodyPr anchor="t" rtlCol="false" tIns="0" lIns="0" bIns="0" rIns="0">
            <a:spAutoFit/>
          </a:bodyPr>
          <a:lstStyle/>
          <a:p>
            <a:pPr algn="ctr" marL="0" indent="0" lvl="0">
              <a:lnSpc>
                <a:spcPts val="8583"/>
              </a:lnSpc>
              <a:spcBef>
                <a:spcPct val="0"/>
              </a:spcBef>
            </a:pPr>
            <a:r>
              <a:rPr lang="en-US" sz="11922">
                <a:solidFill>
                  <a:srgbClr val="6866E1"/>
                </a:solidFill>
                <a:latin typeface="Computer Says No"/>
              </a:rPr>
              <a:t>TABLE OF CONTENTS</a:t>
            </a:r>
          </a:p>
        </p:txBody>
      </p:sp>
      <p:sp>
        <p:nvSpPr>
          <p:cNvPr name="TextBox 9" id="9"/>
          <p:cNvSpPr txBox="true"/>
          <p:nvPr/>
        </p:nvSpPr>
        <p:spPr>
          <a:xfrm rot="0">
            <a:off x="3006887" y="4342065"/>
            <a:ext cx="6125528" cy="4351384"/>
          </a:xfrm>
          <a:prstGeom prst="rect">
            <a:avLst/>
          </a:prstGeom>
        </p:spPr>
        <p:txBody>
          <a:bodyPr anchor="t" rtlCol="false" tIns="0" lIns="0" bIns="0" rIns="0">
            <a:spAutoFit/>
          </a:bodyPr>
          <a:lstStyle/>
          <a:p>
            <a:pPr marL="660796" indent="-330398" lvl="1">
              <a:lnSpc>
                <a:spcPts val="4284"/>
              </a:lnSpc>
              <a:buFont typeface="Arial"/>
              <a:buChar char="•"/>
            </a:pPr>
            <a:r>
              <a:rPr lang="en-US" sz="3060">
                <a:solidFill>
                  <a:srgbClr val="FFFFFF"/>
                </a:solidFill>
                <a:latin typeface="Poppins Light"/>
              </a:rPr>
              <a:t>Topic Introduction</a:t>
            </a:r>
          </a:p>
          <a:p>
            <a:pPr marL="660796" indent="-330398" lvl="1">
              <a:lnSpc>
                <a:spcPts val="4284"/>
              </a:lnSpc>
              <a:buFont typeface="Arial"/>
              <a:buChar char="•"/>
            </a:pPr>
            <a:r>
              <a:rPr lang="en-US" sz="3060">
                <a:solidFill>
                  <a:srgbClr val="FFFFFF"/>
                </a:solidFill>
                <a:latin typeface="Poppins Light"/>
              </a:rPr>
              <a:t>Strengths of the Project</a:t>
            </a:r>
          </a:p>
          <a:p>
            <a:pPr marL="660796" indent="-330398" lvl="1">
              <a:lnSpc>
                <a:spcPts val="4284"/>
              </a:lnSpc>
              <a:buFont typeface="Arial"/>
              <a:buChar char="•"/>
            </a:pPr>
            <a:r>
              <a:rPr lang="en-US" sz="3060">
                <a:solidFill>
                  <a:srgbClr val="FFFFFF"/>
                </a:solidFill>
                <a:latin typeface="Poppins Light"/>
              </a:rPr>
              <a:t>Weakness of the Project</a:t>
            </a:r>
          </a:p>
          <a:p>
            <a:pPr marL="660796" indent="-330398" lvl="1">
              <a:lnSpc>
                <a:spcPts val="4284"/>
              </a:lnSpc>
              <a:buFont typeface="Arial"/>
              <a:buChar char="•"/>
            </a:pPr>
            <a:r>
              <a:rPr lang="en-US" sz="3060">
                <a:solidFill>
                  <a:srgbClr val="FFFFFF"/>
                </a:solidFill>
                <a:latin typeface="Poppins Light"/>
              </a:rPr>
              <a:t>Personal Contribution</a:t>
            </a:r>
          </a:p>
          <a:p>
            <a:pPr marL="660796" indent="-330398" lvl="1">
              <a:lnSpc>
                <a:spcPts val="4284"/>
              </a:lnSpc>
              <a:buFont typeface="Arial"/>
              <a:buChar char="•"/>
            </a:pPr>
            <a:r>
              <a:rPr lang="en-US" sz="3060">
                <a:solidFill>
                  <a:srgbClr val="FFFFFF"/>
                </a:solidFill>
                <a:latin typeface="Poppins Light"/>
              </a:rPr>
              <a:t>Code Implementation</a:t>
            </a:r>
          </a:p>
          <a:p>
            <a:pPr marL="660796" indent="-330398" lvl="1">
              <a:lnSpc>
                <a:spcPts val="4284"/>
              </a:lnSpc>
              <a:buFont typeface="Arial"/>
              <a:buChar char="•"/>
            </a:pPr>
            <a:r>
              <a:rPr lang="en-US" sz="3060">
                <a:solidFill>
                  <a:srgbClr val="FFFFFF"/>
                </a:solidFill>
                <a:latin typeface="Poppins Light"/>
              </a:rPr>
              <a:t>High-Level Architecture</a:t>
            </a:r>
          </a:p>
          <a:p>
            <a:pPr marL="660796" indent="-330398" lvl="1">
              <a:lnSpc>
                <a:spcPts val="4284"/>
              </a:lnSpc>
              <a:buFont typeface="Arial"/>
              <a:buChar char="•"/>
            </a:pPr>
            <a:r>
              <a:rPr lang="en-US" sz="3060">
                <a:solidFill>
                  <a:srgbClr val="FFFFFF"/>
                </a:solidFill>
                <a:latin typeface="Poppins Light"/>
              </a:rPr>
              <a:t>Key Standard Libraries</a:t>
            </a:r>
          </a:p>
          <a:p>
            <a:pPr marL="660796" indent="-330398" lvl="1">
              <a:lnSpc>
                <a:spcPts val="4284"/>
              </a:lnSpc>
              <a:buFont typeface="Arial"/>
              <a:buChar char="•"/>
            </a:pPr>
            <a:r>
              <a:rPr lang="en-US" sz="3060">
                <a:solidFill>
                  <a:srgbClr val="FFFFFF"/>
                </a:solidFill>
                <a:latin typeface="Poppins Light"/>
              </a:rPr>
              <a:t>Future Aim</a:t>
            </a:r>
          </a:p>
        </p:txBody>
      </p:sp>
      <p:sp>
        <p:nvSpPr>
          <p:cNvPr name="TextBox 10" id="10"/>
          <p:cNvSpPr txBox="true"/>
          <p:nvPr/>
        </p:nvSpPr>
        <p:spPr>
          <a:xfrm rot="0">
            <a:off x="9815392" y="4342065"/>
            <a:ext cx="738209" cy="4351384"/>
          </a:xfrm>
          <a:prstGeom prst="rect">
            <a:avLst/>
          </a:prstGeom>
        </p:spPr>
        <p:txBody>
          <a:bodyPr anchor="t" rtlCol="false" tIns="0" lIns="0" bIns="0" rIns="0">
            <a:spAutoFit/>
          </a:bodyPr>
          <a:lstStyle/>
          <a:p>
            <a:pPr algn="r">
              <a:lnSpc>
                <a:spcPts val="4284"/>
              </a:lnSpc>
            </a:pPr>
            <a:r>
              <a:rPr lang="en-US" sz="3060">
                <a:solidFill>
                  <a:srgbClr val="FFFFFF"/>
                </a:solidFill>
                <a:latin typeface="Poppins"/>
              </a:rPr>
              <a:t>01</a:t>
            </a:r>
          </a:p>
          <a:p>
            <a:pPr algn="r">
              <a:lnSpc>
                <a:spcPts val="4284"/>
              </a:lnSpc>
            </a:pPr>
            <a:r>
              <a:rPr lang="en-US" sz="3060">
                <a:solidFill>
                  <a:srgbClr val="FFFFFF"/>
                </a:solidFill>
                <a:latin typeface="Poppins"/>
              </a:rPr>
              <a:t>02</a:t>
            </a:r>
          </a:p>
          <a:p>
            <a:pPr algn="r">
              <a:lnSpc>
                <a:spcPts val="4284"/>
              </a:lnSpc>
            </a:pPr>
            <a:r>
              <a:rPr lang="en-US" sz="3060">
                <a:solidFill>
                  <a:srgbClr val="FFFFFF"/>
                </a:solidFill>
                <a:latin typeface="Poppins"/>
              </a:rPr>
              <a:t>03</a:t>
            </a:r>
          </a:p>
          <a:p>
            <a:pPr algn="r">
              <a:lnSpc>
                <a:spcPts val="4284"/>
              </a:lnSpc>
            </a:pPr>
            <a:r>
              <a:rPr lang="en-US" sz="3060">
                <a:solidFill>
                  <a:srgbClr val="FFFFFF"/>
                </a:solidFill>
                <a:latin typeface="Poppins"/>
              </a:rPr>
              <a:t>04</a:t>
            </a:r>
          </a:p>
          <a:p>
            <a:pPr algn="r">
              <a:lnSpc>
                <a:spcPts val="4284"/>
              </a:lnSpc>
            </a:pPr>
            <a:r>
              <a:rPr lang="en-US" sz="3060">
                <a:solidFill>
                  <a:srgbClr val="FFFFFF"/>
                </a:solidFill>
                <a:latin typeface="Poppins"/>
              </a:rPr>
              <a:t>05</a:t>
            </a:r>
          </a:p>
          <a:p>
            <a:pPr algn="r">
              <a:lnSpc>
                <a:spcPts val="4284"/>
              </a:lnSpc>
            </a:pPr>
            <a:r>
              <a:rPr lang="en-US" sz="3060">
                <a:solidFill>
                  <a:srgbClr val="FFFFFF"/>
                </a:solidFill>
                <a:latin typeface="Poppins"/>
              </a:rPr>
              <a:t>06</a:t>
            </a:r>
          </a:p>
          <a:p>
            <a:pPr algn="r">
              <a:lnSpc>
                <a:spcPts val="4284"/>
              </a:lnSpc>
            </a:pPr>
            <a:r>
              <a:rPr lang="en-US" sz="3060">
                <a:solidFill>
                  <a:srgbClr val="FFFFFF"/>
                </a:solidFill>
                <a:latin typeface="Poppins"/>
              </a:rPr>
              <a:t>07</a:t>
            </a:r>
          </a:p>
          <a:p>
            <a:pPr algn="r">
              <a:lnSpc>
                <a:spcPts val="4284"/>
              </a:lnSpc>
            </a:pPr>
            <a:r>
              <a:rPr lang="en-US" sz="3060">
                <a:solidFill>
                  <a:srgbClr val="FFFFFF"/>
                </a:solidFill>
                <a:latin typeface="Poppins"/>
              </a:rPr>
              <a:t>08</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7752594" y="2222971"/>
            <a:ext cx="9704607" cy="6313418"/>
          </a:xfrm>
          <a:custGeom>
            <a:avLst/>
            <a:gdLst/>
            <a:ahLst/>
            <a:cxnLst/>
            <a:rect r="r" b="b" t="t" l="l"/>
            <a:pathLst>
              <a:path h="6313418" w="9704607">
                <a:moveTo>
                  <a:pt x="0" y="0"/>
                </a:moveTo>
                <a:lnTo>
                  <a:pt x="9704607" y="0"/>
                </a:lnTo>
                <a:lnTo>
                  <a:pt x="9704607" y="6313418"/>
                </a:lnTo>
                <a:lnTo>
                  <a:pt x="0" y="6313418"/>
                </a:lnTo>
                <a:lnTo>
                  <a:pt x="0" y="0"/>
                </a:lnTo>
                <a:close/>
              </a:path>
            </a:pathLst>
          </a:custGeom>
          <a:blipFill>
            <a:blip r:embed="rId2"/>
            <a:stretch>
              <a:fillRect l="0" t="-2476" r="0" b="0"/>
            </a:stretch>
          </a:blipFill>
        </p:spPr>
      </p:sp>
      <p:sp>
        <p:nvSpPr>
          <p:cNvPr name="TextBox 3" id="3"/>
          <p:cNvSpPr txBox="true"/>
          <p:nvPr/>
        </p:nvSpPr>
        <p:spPr>
          <a:xfrm rot="0">
            <a:off x="5522676" y="472446"/>
            <a:ext cx="7242648" cy="1509102"/>
          </a:xfrm>
          <a:prstGeom prst="rect">
            <a:avLst/>
          </a:prstGeom>
        </p:spPr>
        <p:txBody>
          <a:bodyPr anchor="t" rtlCol="false" tIns="0" lIns="0" bIns="0" rIns="0">
            <a:spAutoFit/>
          </a:bodyPr>
          <a:lstStyle/>
          <a:p>
            <a:pPr algn="ctr" marL="0" indent="0" lvl="0">
              <a:lnSpc>
                <a:spcPts val="10150"/>
              </a:lnSpc>
              <a:spcBef>
                <a:spcPct val="0"/>
              </a:spcBef>
            </a:pPr>
            <a:r>
              <a:rPr lang="en-US" sz="14097">
                <a:solidFill>
                  <a:srgbClr val="6866E1"/>
                </a:solidFill>
                <a:latin typeface="Computer Says No"/>
              </a:rPr>
              <a:t>INTRODUCTION</a:t>
            </a:r>
          </a:p>
        </p:txBody>
      </p:sp>
      <p:sp>
        <p:nvSpPr>
          <p:cNvPr name="TextBox 4" id="4"/>
          <p:cNvSpPr txBox="true"/>
          <p:nvPr/>
        </p:nvSpPr>
        <p:spPr>
          <a:xfrm rot="0">
            <a:off x="295355" y="1924398"/>
            <a:ext cx="7270204" cy="2845936"/>
          </a:xfrm>
          <a:prstGeom prst="rect">
            <a:avLst/>
          </a:prstGeom>
        </p:spPr>
        <p:txBody>
          <a:bodyPr anchor="t" rtlCol="false" tIns="0" lIns="0" bIns="0" rIns="0">
            <a:spAutoFit/>
          </a:bodyPr>
          <a:lstStyle/>
          <a:p>
            <a:pPr>
              <a:lnSpc>
                <a:spcPts val="2868"/>
              </a:lnSpc>
            </a:pPr>
            <a:r>
              <a:rPr lang="en-US" sz="2048">
                <a:solidFill>
                  <a:srgbClr val="FFFFFF"/>
                </a:solidFill>
                <a:latin typeface="Poppins Light"/>
              </a:rPr>
              <a:t>In the face of escalating environmental challenges, early wildfire detection has emerged as a crucial safeguard. Utilizing cutting-edge technologies like AI and satellite imagery, these systems swiftly identify and monitor fire outbreaks, mitigating ecological and societal risks. This proactive approach represents a vital step in managing and minimizing the devastating impact of uncontrolled wildfires.</a:t>
            </a:r>
          </a:p>
        </p:txBody>
      </p:sp>
      <p:sp>
        <p:nvSpPr>
          <p:cNvPr name="TextBox 5" id="5"/>
          <p:cNvSpPr txBox="true"/>
          <p:nvPr/>
        </p:nvSpPr>
        <p:spPr>
          <a:xfrm rot="0">
            <a:off x="295355" y="5293955"/>
            <a:ext cx="4832640" cy="502078"/>
          </a:xfrm>
          <a:prstGeom prst="rect">
            <a:avLst/>
          </a:prstGeom>
        </p:spPr>
        <p:txBody>
          <a:bodyPr anchor="t" rtlCol="false" tIns="0" lIns="0" bIns="0" rIns="0">
            <a:spAutoFit/>
          </a:bodyPr>
          <a:lstStyle/>
          <a:p>
            <a:pPr>
              <a:lnSpc>
                <a:spcPts val="3826"/>
              </a:lnSpc>
            </a:pPr>
            <a:r>
              <a:rPr lang="en-US" sz="2733">
                <a:solidFill>
                  <a:srgbClr val="FFFFFF"/>
                </a:solidFill>
                <a:latin typeface="Poppins Medium"/>
              </a:rPr>
              <a:t>Machine Learning</a:t>
            </a:r>
          </a:p>
        </p:txBody>
      </p:sp>
      <p:sp>
        <p:nvSpPr>
          <p:cNvPr name="TextBox 6" id="6"/>
          <p:cNvSpPr txBox="true"/>
          <p:nvPr/>
        </p:nvSpPr>
        <p:spPr>
          <a:xfrm rot="0">
            <a:off x="295355" y="6111511"/>
            <a:ext cx="6776987" cy="2547285"/>
          </a:xfrm>
          <a:prstGeom prst="rect">
            <a:avLst/>
          </a:prstGeom>
        </p:spPr>
        <p:txBody>
          <a:bodyPr anchor="t" rtlCol="false" tIns="0" lIns="0" bIns="0" rIns="0">
            <a:spAutoFit/>
          </a:bodyPr>
          <a:lstStyle/>
          <a:p>
            <a:pPr>
              <a:lnSpc>
                <a:spcPts val="2923"/>
              </a:lnSpc>
            </a:pPr>
            <a:r>
              <a:rPr lang="en-US" sz="2088">
                <a:solidFill>
                  <a:srgbClr val="FFFFFF"/>
                </a:solidFill>
                <a:latin typeface="Poppins Light"/>
              </a:rPr>
              <a:t>Machine learning enhances wildfire detection by swiftly analyzing data, identifying patterns, and predicting outbreaks. This proactive approach allows for early intervention, minimizing ecological and human impact. ML's integration marks a crucial advancement in addressing the challenges of rapidly spreading wildfiresa.</a:t>
            </a:r>
          </a:p>
        </p:txBody>
      </p:sp>
    </p:spTree>
  </p:cSld>
  <p:clrMapOvr>
    <a:masterClrMapping/>
  </p:clrMapOvr>
  <p:transition spd="slow">
    <p:cover dir="l"/>
  </p:transition>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994093" y="-1047446"/>
            <a:ext cx="6988487" cy="5595357"/>
          </a:xfrm>
          <a:custGeom>
            <a:avLst/>
            <a:gdLst/>
            <a:ahLst/>
            <a:cxnLst/>
            <a:rect r="r" b="b" t="t" l="l"/>
            <a:pathLst>
              <a:path h="5595357" w="6988487">
                <a:moveTo>
                  <a:pt x="0" y="0"/>
                </a:moveTo>
                <a:lnTo>
                  <a:pt x="6988487" y="0"/>
                </a:lnTo>
                <a:lnTo>
                  <a:pt x="6988487" y="5595358"/>
                </a:lnTo>
                <a:lnTo>
                  <a:pt x="0" y="5595358"/>
                </a:lnTo>
                <a:lnTo>
                  <a:pt x="0" y="0"/>
                </a:lnTo>
                <a:close/>
              </a:path>
            </a:pathLst>
          </a:custGeom>
          <a:blipFill>
            <a:blip r:embed="rId2"/>
            <a:stretch>
              <a:fillRect l="0" t="0" r="0" b="0"/>
            </a:stretch>
          </a:blipFill>
        </p:spPr>
      </p:sp>
      <p:grpSp>
        <p:nvGrpSpPr>
          <p:cNvPr name="Group 3" id="3"/>
          <p:cNvGrpSpPr/>
          <p:nvPr/>
        </p:nvGrpSpPr>
        <p:grpSpPr>
          <a:xfrm rot="0">
            <a:off x="533338" y="4757462"/>
            <a:ext cx="4749673" cy="783093"/>
            <a:chOff x="0" y="0"/>
            <a:chExt cx="1250943" cy="206247"/>
          </a:xfrm>
        </p:grpSpPr>
        <p:sp>
          <p:nvSpPr>
            <p:cNvPr name="Freeform 4" id="4"/>
            <p:cNvSpPr/>
            <p:nvPr/>
          </p:nvSpPr>
          <p:spPr>
            <a:xfrm flipH="false" flipV="false" rot="0">
              <a:off x="0" y="0"/>
              <a:ext cx="1250943" cy="206247"/>
            </a:xfrm>
            <a:custGeom>
              <a:avLst/>
              <a:gdLst/>
              <a:ahLst/>
              <a:cxnLst/>
              <a:rect r="r" b="b" t="t" l="l"/>
              <a:pathLst>
                <a:path h="206247" w="1250943">
                  <a:moveTo>
                    <a:pt x="0" y="0"/>
                  </a:moveTo>
                  <a:lnTo>
                    <a:pt x="1250943" y="0"/>
                  </a:lnTo>
                  <a:lnTo>
                    <a:pt x="1250943" y="206247"/>
                  </a:lnTo>
                  <a:lnTo>
                    <a:pt x="0" y="206247"/>
                  </a:lnTo>
                  <a:close/>
                </a:path>
              </a:pathLst>
            </a:custGeom>
            <a:solidFill>
              <a:srgbClr val="000000">
                <a:alpha val="0"/>
              </a:srgbClr>
            </a:solidFill>
            <a:ln w="19050" cap="sq">
              <a:solidFill>
                <a:srgbClr val="FFFFFF"/>
              </a:solidFill>
              <a:prstDash val="solid"/>
              <a:miter/>
            </a:ln>
          </p:spPr>
        </p:sp>
        <p:sp>
          <p:nvSpPr>
            <p:cNvPr name="TextBox 5" id="5"/>
            <p:cNvSpPr txBox="true"/>
            <p:nvPr/>
          </p:nvSpPr>
          <p:spPr>
            <a:xfrm>
              <a:off x="0" y="-104775"/>
              <a:ext cx="1250943" cy="311022"/>
            </a:xfrm>
            <a:prstGeom prst="rect">
              <a:avLst/>
            </a:prstGeom>
          </p:spPr>
          <p:txBody>
            <a:bodyPr anchor="ctr" rtlCol="false" tIns="50800" lIns="50800" bIns="50800" rIns="50800"/>
            <a:lstStyle/>
            <a:p>
              <a:pPr algn="ctr" marL="0" indent="0" lvl="1">
                <a:lnSpc>
                  <a:spcPts val="3706"/>
                </a:lnSpc>
                <a:spcBef>
                  <a:spcPct val="0"/>
                </a:spcBef>
              </a:pPr>
              <a:r>
                <a:rPr lang="en-US" sz="2288">
                  <a:solidFill>
                    <a:srgbClr val="FFFFFF"/>
                  </a:solidFill>
                  <a:latin typeface="Poppins Light"/>
                </a:rPr>
                <a:t>Customized Feature Extraction</a:t>
              </a:r>
            </a:p>
          </p:txBody>
        </p:sp>
      </p:grpSp>
      <p:sp>
        <p:nvSpPr>
          <p:cNvPr name="Freeform 6" id="6"/>
          <p:cNvSpPr/>
          <p:nvPr/>
        </p:nvSpPr>
        <p:spPr>
          <a:xfrm flipH="false" flipV="false" rot="0">
            <a:off x="14135996" y="-2163135"/>
            <a:ext cx="6613789" cy="5640759"/>
          </a:xfrm>
          <a:custGeom>
            <a:avLst/>
            <a:gdLst/>
            <a:ahLst/>
            <a:cxnLst/>
            <a:rect r="r" b="b" t="t" l="l"/>
            <a:pathLst>
              <a:path h="5640759" w="6613789">
                <a:moveTo>
                  <a:pt x="0" y="0"/>
                </a:moveTo>
                <a:lnTo>
                  <a:pt x="6613790" y="0"/>
                </a:lnTo>
                <a:lnTo>
                  <a:pt x="6613790" y="5640759"/>
                </a:lnTo>
                <a:lnTo>
                  <a:pt x="0" y="5640759"/>
                </a:lnTo>
                <a:lnTo>
                  <a:pt x="0" y="0"/>
                </a:lnTo>
                <a:close/>
              </a:path>
            </a:pathLst>
          </a:custGeom>
          <a:blipFill>
            <a:blip r:embed="rId3"/>
            <a:stretch>
              <a:fillRect l="0" t="0" r="0" b="0"/>
            </a:stretch>
          </a:blipFill>
        </p:spPr>
      </p:sp>
      <p:sp>
        <p:nvSpPr>
          <p:cNvPr name="TextBox 7" id="7"/>
          <p:cNvSpPr txBox="true"/>
          <p:nvPr/>
        </p:nvSpPr>
        <p:spPr>
          <a:xfrm rot="0">
            <a:off x="5148635" y="1768530"/>
            <a:ext cx="9179888" cy="1230699"/>
          </a:xfrm>
          <a:prstGeom prst="rect">
            <a:avLst/>
          </a:prstGeom>
        </p:spPr>
        <p:txBody>
          <a:bodyPr anchor="t" rtlCol="false" tIns="0" lIns="0" bIns="0" rIns="0">
            <a:spAutoFit/>
          </a:bodyPr>
          <a:lstStyle/>
          <a:p>
            <a:pPr algn="just" marL="0" indent="0" lvl="0">
              <a:lnSpc>
                <a:spcPts val="8235"/>
              </a:lnSpc>
              <a:spcBef>
                <a:spcPct val="0"/>
              </a:spcBef>
            </a:pPr>
            <a:r>
              <a:rPr lang="en-US" sz="11438">
                <a:solidFill>
                  <a:srgbClr val="6866E1"/>
                </a:solidFill>
                <a:latin typeface="Computer Says No"/>
              </a:rPr>
              <a:t>STRENGTHS OF PROJECT</a:t>
            </a:r>
          </a:p>
        </p:txBody>
      </p:sp>
      <p:sp>
        <p:nvSpPr>
          <p:cNvPr name="TextBox 8" id="8"/>
          <p:cNvSpPr txBox="true"/>
          <p:nvPr/>
        </p:nvSpPr>
        <p:spPr>
          <a:xfrm rot="0">
            <a:off x="533338" y="5715595"/>
            <a:ext cx="8722848" cy="1472856"/>
          </a:xfrm>
          <a:prstGeom prst="rect">
            <a:avLst/>
          </a:prstGeom>
        </p:spPr>
        <p:txBody>
          <a:bodyPr anchor="t" rtlCol="false" tIns="0" lIns="0" bIns="0" rIns="0">
            <a:spAutoFit/>
          </a:bodyPr>
          <a:lstStyle/>
          <a:p>
            <a:pPr>
              <a:lnSpc>
                <a:spcPts val="2999"/>
              </a:lnSpc>
            </a:pPr>
            <a:r>
              <a:rPr lang="en-US" sz="1851">
                <a:solidFill>
                  <a:srgbClr val="FFFFFF"/>
                </a:solidFill>
                <a:latin typeface="Poppins Light"/>
              </a:rPr>
              <a:t>l In my approach, I manually extract statistical and fractional features, tailoring the feature set to the specific characteristics of wildfire images. This customization enhances my model's ability to capture domain-specific patterns and nuances related to fire detection.</a:t>
            </a:r>
          </a:p>
        </p:txBody>
      </p:sp>
      <p:grpSp>
        <p:nvGrpSpPr>
          <p:cNvPr name="Group 9" id="9"/>
          <p:cNvGrpSpPr/>
          <p:nvPr/>
        </p:nvGrpSpPr>
        <p:grpSpPr>
          <a:xfrm rot="0">
            <a:off x="533338" y="7591197"/>
            <a:ext cx="3536185" cy="680410"/>
            <a:chOff x="0" y="0"/>
            <a:chExt cx="931341" cy="179203"/>
          </a:xfrm>
        </p:grpSpPr>
        <p:sp>
          <p:nvSpPr>
            <p:cNvPr name="Freeform 10" id="10"/>
            <p:cNvSpPr/>
            <p:nvPr/>
          </p:nvSpPr>
          <p:spPr>
            <a:xfrm flipH="false" flipV="false" rot="0">
              <a:off x="0" y="0"/>
              <a:ext cx="931341" cy="179203"/>
            </a:xfrm>
            <a:custGeom>
              <a:avLst/>
              <a:gdLst/>
              <a:ahLst/>
              <a:cxnLst/>
              <a:rect r="r" b="b" t="t" l="l"/>
              <a:pathLst>
                <a:path h="179203" w="931341">
                  <a:moveTo>
                    <a:pt x="0" y="0"/>
                  </a:moveTo>
                  <a:lnTo>
                    <a:pt x="931341" y="0"/>
                  </a:lnTo>
                  <a:lnTo>
                    <a:pt x="931341" y="179203"/>
                  </a:lnTo>
                  <a:lnTo>
                    <a:pt x="0" y="179203"/>
                  </a:lnTo>
                  <a:close/>
                </a:path>
              </a:pathLst>
            </a:custGeom>
            <a:solidFill>
              <a:srgbClr val="000000">
                <a:alpha val="0"/>
              </a:srgbClr>
            </a:solidFill>
            <a:ln w="19050" cap="sq">
              <a:solidFill>
                <a:srgbClr val="FFFFFF"/>
              </a:solidFill>
              <a:prstDash val="solid"/>
              <a:miter/>
            </a:ln>
          </p:spPr>
        </p:sp>
        <p:sp>
          <p:nvSpPr>
            <p:cNvPr name="TextBox 11" id="11"/>
            <p:cNvSpPr txBox="true"/>
            <p:nvPr/>
          </p:nvSpPr>
          <p:spPr>
            <a:xfrm>
              <a:off x="0" y="-104775"/>
              <a:ext cx="931341" cy="283978"/>
            </a:xfrm>
            <a:prstGeom prst="rect">
              <a:avLst/>
            </a:prstGeom>
          </p:spPr>
          <p:txBody>
            <a:bodyPr anchor="ctr" rtlCol="false" tIns="50800" lIns="50800" bIns="50800" rIns="50800"/>
            <a:lstStyle/>
            <a:p>
              <a:pPr algn="ctr" marL="0" indent="0" lvl="1">
                <a:lnSpc>
                  <a:spcPts val="3706"/>
                </a:lnSpc>
                <a:spcBef>
                  <a:spcPct val="0"/>
                </a:spcBef>
              </a:pPr>
              <a:r>
                <a:rPr lang="en-US" sz="2288">
                  <a:solidFill>
                    <a:srgbClr val="FFFFFF"/>
                  </a:solidFill>
                  <a:latin typeface="Poppins Light"/>
                </a:rPr>
                <a:t>Domain Specific Cues</a:t>
              </a:r>
            </a:p>
          </p:txBody>
        </p:sp>
      </p:grpSp>
      <p:sp>
        <p:nvSpPr>
          <p:cNvPr name="TextBox 12" id="12"/>
          <p:cNvSpPr txBox="true"/>
          <p:nvPr/>
        </p:nvSpPr>
        <p:spPr>
          <a:xfrm rot="0">
            <a:off x="533338" y="8395431"/>
            <a:ext cx="8383991" cy="2215806"/>
          </a:xfrm>
          <a:prstGeom prst="rect">
            <a:avLst/>
          </a:prstGeom>
        </p:spPr>
        <p:txBody>
          <a:bodyPr anchor="t" rtlCol="false" tIns="0" lIns="0" bIns="0" rIns="0">
            <a:spAutoFit/>
          </a:bodyPr>
          <a:lstStyle/>
          <a:p>
            <a:pPr>
              <a:lnSpc>
                <a:spcPts val="2999"/>
              </a:lnSpc>
            </a:pPr>
            <a:r>
              <a:rPr lang="en-US" sz="1851">
                <a:solidFill>
                  <a:srgbClr val="FFFFFF"/>
                </a:solidFill>
                <a:latin typeface="Poppins Light"/>
              </a:rPr>
              <a:t>I integrate domain expertise into the feature extraction process, enabling the inclusion of features that are specifically relevant to the unique visual cues associated with wildfires. This incorporation ensures that the selected features align closely with the distinctive aspects of wildfire imagery, potentially improving my model's discriminative power.</a:t>
            </a:r>
          </a:p>
          <a:p>
            <a:pPr>
              <a:lnSpc>
                <a:spcPts val="2999"/>
              </a:lnSpc>
            </a:pPr>
          </a:p>
        </p:txBody>
      </p:sp>
      <p:grpSp>
        <p:nvGrpSpPr>
          <p:cNvPr name="Group 13" id="13"/>
          <p:cNvGrpSpPr/>
          <p:nvPr/>
        </p:nvGrpSpPr>
        <p:grpSpPr>
          <a:xfrm rot="0">
            <a:off x="9532950" y="4757462"/>
            <a:ext cx="5711444" cy="783093"/>
            <a:chOff x="0" y="0"/>
            <a:chExt cx="1504249" cy="206247"/>
          </a:xfrm>
        </p:grpSpPr>
        <p:sp>
          <p:nvSpPr>
            <p:cNvPr name="Freeform 14" id="14"/>
            <p:cNvSpPr/>
            <p:nvPr/>
          </p:nvSpPr>
          <p:spPr>
            <a:xfrm flipH="false" flipV="false" rot="0">
              <a:off x="0" y="0"/>
              <a:ext cx="1504249" cy="206247"/>
            </a:xfrm>
            <a:custGeom>
              <a:avLst/>
              <a:gdLst/>
              <a:ahLst/>
              <a:cxnLst/>
              <a:rect r="r" b="b" t="t" l="l"/>
              <a:pathLst>
                <a:path h="206247" w="1504249">
                  <a:moveTo>
                    <a:pt x="0" y="0"/>
                  </a:moveTo>
                  <a:lnTo>
                    <a:pt x="1504249" y="0"/>
                  </a:lnTo>
                  <a:lnTo>
                    <a:pt x="1504249" y="206247"/>
                  </a:lnTo>
                  <a:lnTo>
                    <a:pt x="0" y="206247"/>
                  </a:lnTo>
                  <a:close/>
                </a:path>
              </a:pathLst>
            </a:custGeom>
            <a:solidFill>
              <a:srgbClr val="000000">
                <a:alpha val="0"/>
              </a:srgbClr>
            </a:solidFill>
            <a:ln w="19050" cap="sq">
              <a:solidFill>
                <a:srgbClr val="FFFFFF"/>
              </a:solidFill>
              <a:prstDash val="solid"/>
              <a:miter/>
            </a:ln>
          </p:spPr>
        </p:sp>
        <p:sp>
          <p:nvSpPr>
            <p:cNvPr name="TextBox 15" id="15"/>
            <p:cNvSpPr txBox="true"/>
            <p:nvPr/>
          </p:nvSpPr>
          <p:spPr>
            <a:xfrm>
              <a:off x="0" y="-104775"/>
              <a:ext cx="1504249" cy="311022"/>
            </a:xfrm>
            <a:prstGeom prst="rect">
              <a:avLst/>
            </a:prstGeom>
          </p:spPr>
          <p:txBody>
            <a:bodyPr anchor="ctr" rtlCol="false" tIns="50800" lIns="50800" bIns="50800" rIns="50800"/>
            <a:lstStyle/>
            <a:p>
              <a:pPr algn="ctr" marL="0" indent="0" lvl="1">
                <a:lnSpc>
                  <a:spcPts val="3706"/>
                </a:lnSpc>
                <a:spcBef>
                  <a:spcPct val="0"/>
                </a:spcBef>
              </a:pPr>
              <a:r>
                <a:rPr lang="en-US" sz="2288">
                  <a:solidFill>
                    <a:srgbClr val="FFFFFF"/>
                  </a:solidFill>
                  <a:latin typeface="Poppins Light"/>
                </a:rPr>
                <a:t>Deployment and Interpretabillity</a:t>
              </a:r>
            </a:p>
          </p:txBody>
        </p:sp>
      </p:grpSp>
      <p:sp>
        <p:nvSpPr>
          <p:cNvPr name="TextBox 16" id="16"/>
          <p:cNvSpPr txBox="true"/>
          <p:nvPr/>
        </p:nvSpPr>
        <p:spPr>
          <a:xfrm rot="0">
            <a:off x="9532950" y="5715595"/>
            <a:ext cx="8105145" cy="2215806"/>
          </a:xfrm>
          <a:prstGeom prst="rect">
            <a:avLst/>
          </a:prstGeom>
        </p:spPr>
        <p:txBody>
          <a:bodyPr anchor="t" rtlCol="false" tIns="0" lIns="0" bIns="0" rIns="0">
            <a:spAutoFit/>
          </a:bodyPr>
          <a:lstStyle/>
          <a:p>
            <a:pPr>
              <a:lnSpc>
                <a:spcPts val="2999"/>
              </a:lnSpc>
            </a:pPr>
            <a:r>
              <a:rPr lang="en-US" sz="1851">
                <a:solidFill>
                  <a:srgbClr val="FFFFFF"/>
                </a:solidFill>
                <a:latin typeface="Poppins Light"/>
              </a:rPr>
              <a:t>I utilize a simple neural network with 5 layers, providing a straight forward and interpretable model. The simplicity of the architecture facilitates ease of understanding, interpretation, and deployment, making it valuable for stakeholders who require transparency in the decision-making process of my wildfire detection system. </a:t>
            </a:r>
          </a:p>
          <a:p>
            <a:pPr>
              <a:lnSpc>
                <a:spcPts val="2999"/>
              </a:lnSpc>
            </a:pPr>
          </a:p>
        </p:txBody>
      </p:sp>
      <p:grpSp>
        <p:nvGrpSpPr>
          <p:cNvPr name="Group 17" id="17"/>
          <p:cNvGrpSpPr/>
          <p:nvPr/>
        </p:nvGrpSpPr>
        <p:grpSpPr>
          <a:xfrm rot="0">
            <a:off x="9532950" y="7591197"/>
            <a:ext cx="5605451" cy="680410"/>
            <a:chOff x="0" y="0"/>
            <a:chExt cx="1476333" cy="179203"/>
          </a:xfrm>
        </p:grpSpPr>
        <p:sp>
          <p:nvSpPr>
            <p:cNvPr name="Freeform 18" id="18"/>
            <p:cNvSpPr/>
            <p:nvPr/>
          </p:nvSpPr>
          <p:spPr>
            <a:xfrm flipH="false" flipV="false" rot="0">
              <a:off x="0" y="0"/>
              <a:ext cx="1476333" cy="179203"/>
            </a:xfrm>
            <a:custGeom>
              <a:avLst/>
              <a:gdLst/>
              <a:ahLst/>
              <a:cxnLst/>
              <a:rect r="r" b="b" t="t" l="l"/>
              <a:pathLst>
                <a:path h="179203" w="1476333">
                  <a:moveTo>
                    <a:pt x="0" y="0"/>
                  </a:moveTo>
                  <a:lnTo>
                    <a:pt x="1476333" y="0"/>
                  </a:lnTo>
                  <a:lnTo>
                    <a:pt x="1476333" y="179203"/>
                  </a:lnTo>
                  <a:lnTo>
                    <a:pt x="0" y="179203"/>
                  </a:lnTo>
                  <a:close/>
                </a:path>
              </a:pathLst>
            </a:custGeom>
            <a:solidFill>
              <a:srgbClr val="000000">
                <a:alpha val="0"/>
              </a:srgbClr>
            </a:solidFill>
            <a:ln w="19050" cap="sq">
              <a:solidFill>
                <a:srgbClr val="FFFFFF"/>
              </a:solidFill>
              <a:prstDash val="solid"/>
              <a:miter/>
            </a:ln>
          </p:spPr>
        </p:sp>
        <p:sp>
          <p:nvSpPr>
            <p:cNvPr name="TextBox 19" id="19"/>
            <p:cNvSpPr txBox="true"/>
            <p:nvPr/>
          </p:nvSpPr>
          <p:spPr>
            <a:xfrm>
              <a:off x="0" y="-104775"/>
              <a:ext cx="1476333" cy="283978"/>
            </a:xfrm>
            <a:prstGeom prst="rect">
              <a:avLst/>
            </a:prstGeom>
          </p:spPr>
          <p:txBody>
            <a:bodyPr anchor="ctr" rtlCol="false" tIns="50800" lIns="50800" bIns="50800" rIns="50800"/>
            <a:lstStyle/>
            <a:p>
              <a:pPr algn="ctr" marL="0" indent="0" lvl="1">
                <a:lnSpc>
                  <a:spcPts val="3706"/>
                </a:lnSpc>
                <a:spcBef>
                  <a:spcPct val="0"/>
                </a:spcBef>
              </a:pPr>
              <a:r>
                <a:rPr lang="en-US" sz="2288">
                  <a:solidFill>
                    <a:srgbClr val="FFFFFF"/>
                  </a:solidFill>
                  <a:latin typeface="Poppins Light"/>
                </a:rPr>
                <a:t>Robustness to Noisy Environment</a:t>
              </a:r>
            </a:p>
          </p:txBody>
        </p:sp>
      </p:grpSp>
      <p:sp>
        <p:nvSpPr>
          <p:cNvPr name="TextBox 20" id="20"/>
          <p:cNvSpPr txBox="true"/>
          <p:nvPr/>
        </p:nvSpPr>
        <p:spPr>
          <a:xfrm rot="0">
            <a:off x="9532950" y="8395431"/>
            <a:ext cx="8453049" cy="2215806"/>
          </a:xfrm>
          <a:prstGeom prst="rect">
            <a:avLst/>
          </a:prstGeom>
        </p:spPr>
        <p:txBody>
          <a:bodyPr anchor="t" rtlCol="false" tIns="0" lIns="0" bIns="0" rIns="0">
            <a:spAutoFit/>
          </a:bodyPr>
          <a:lstStyle/>
          <a:p>
            <a:pPr>
              <a:lnSpc>
                <a:spcPts val="2999"/>
              </a:lnSpc>
            </a:pPr>
            <a:r>
              <a:rPr lang="en-US" sz="1851">
                <a:solidFill>
                  <a:srgbClr val="FFFFFF"/>
                </a:solidFill>
                <a:latin typeface="Poppins Light"/>
              </a:rPr>
              <a:t>My approach demonstrates robustness to noisy environmental conditions commonly encountered in wildfire scenarios. The manual extraction of features, combined with a simplified neural network, allows the model to focus on essential visual cues, making it more resilient to variations in lighting, weather, or other potential sources of noise. </a:t>
            </a:r>
          </a:p>
          <a:p>
            <a:pPr>
              <a:lnSpc>
                <a:spcPts val="2999"/>
              </a:lnSpc>
            </a:pPr>
          </a:p>
        </p:txBody>
      </p:sp>
    </p:spTree>
  </p:cSld>
  <p:clrMapOvr>
    <a:masterClrMapping/>
  </p:clrMapOvr>
  <p:transition spd="fast">
    <p:push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2934527" y="1535574"/>
            <a:ext cx="3497870" cy="3497870"/>
          </a:xfrm>
          <a:custGeom>
            <a:avLst/>
            <a:gdLst/>
            <a:ahLst/>
            <a:cxnLst/>
            <a:rect r="r" b="b" t="t" l="l"/>
            <a:pathLst>
              <a:path h="3497870" w="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817903" y="3447501"/>
            <a:ext cx="3497870" cy="3497870"/>
          </a:xfrm>
          <a:custGeom>
            <a:avLst/>
            <a:gdLst/>
            <a:ahLst/>
            <a:cxnLst/>
            <a:rect r="r" b="b" t="t" l="l"/>
            <a:pathLst>
              <a:path h="3497870" w="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931282" y="5253556"/>
            <a:ext cx="3497870" cy="3497870"/>
          </a:xfrm>
          <a:custGeom>
            <a:avLst/>
            <a:gdLst/>
            <a:ahLst/>
            <a:cxnLst/>
            <a:rect r="r" b="b" t="t" l="l"/>
            <a:pathLst>
              <a:path h="3497870" w="3497870">
                <a:moveTo>
                  <a:pt x="0" y="0"/>
                </a:moveTo>
                <a:lnTo>
                  <a:pt x="3497871" y="0"/>
                </a:lnTo>
                <a:lnTo>
                  <a:pt x="3497871"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28700" y="3447501"/>
            <a:ext cx="3497870" cy="3497870"/>
          </a:xfrm>
          <a:custGeom>
            <a:avLst/>
            <a:gdLst/>
            <a:ahLst/>
            <a:cxnLst/>
            <a:rect r="r" b="b" t="t" l="l"/>
            <a:pathLst>
              <a:path h="3497870" w="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5"/>
            <a:stretch>
              <a:fillRect l="0" t="0" r="0" b="0"/>
            </a:stretch>
          </a:blipFill>
        </p:spPr>
      </p:sp>
      <p:sp>
        <p:nvSpPr>
          <p:cNvPr name="Freeform 8" id="8"/>
          <p:cNvSpPr/>
          <p:nvPr/>
        </p:nvSpPr>
        <p:spPr>
          <a:xfrm flipH="false" flipV="false" rot="0">
            <a:off x="13064003" y="2057400"/>
            <a:ext cx="5198484" cy="8229600"/>
          </a:xfrm>
          <a:custGeom>
            <a:avLst/>
            <a:gdLst/>
            <a:ahLst/>
            <a:cxnLst/>
            <a:rect r="r" b="b" t="t" l="l"/>
            <a:pathLst>
              <a:path h="8229600" w="5198484">
                <a:moveTo>
                  <a:pt x="0" y="0"/>
                </a:moveTo>
                <a:lnTo>
                  <a:pt x="5198484" y="0"/>
                </a:lnTo>
                <a:lnTo>
                  <a:pt x="5198484" y="8229600"/>
                </a:lnTo>
                <a:lnTo>
                  <a:pt x="0" y="8229600"/>
                </a:lnTo>
                <a:lnTo>
                  <a:pt x="0" y="0"/>
                </a:lnTo>
                <a:close/>
              </a:path>
            </a:pathLst>
          </a:custGeom>
          <a:blipFill>
            <a:blip r:embed="rId6"/>
            <a:stretch>
              <a:fillRect l="0" t="0" r="0" b="0"/>
            </a:stretch>
          </a:blipFill>
        </p:spPr>
      </p:sp>
      <p:sp>
        <p:nvSpPr>
          <p:cNvPr name="TextBox 9" id="9"/>
          <p:cNvSpPr txBox="true"/>
          <p:nvPr/>
        </p:nvSpPr>
        <p:spPr>
          <a:xfrm rot="0">
            <a:off x="7867657" y="1890399"/>
            <a:ext cx="7263817" cy="670691"/>
          </a:xfrm>
          <a:prstGeom prst="rect">
            <a:avLst/>
          </a:prstGeom>
        </p:spPr>
        <p:txBody>
          <a:bodyPr anchor="t" rtlCol="false" tIns="0" lIns="0" bIns="0" rIns="0">
            <a:spAutoFit/>
          </a:bodyPr>
          <a:lstStyle/>
          <a:p>
            <a:pPr marL="0" indent="0" lvl="0">
              <a:lnSpc>
                <a:spcPts val="4458"/>
              </a:lnSpc>
              <a:spcBef>
                <a:spcPct val="0"/>
              </a:spcBef>
            </a:pPr>
            <a:r>
              <a:rPr lang="en-US" sz="6192">
                <a:solidFill>
                  <a:srgbClr val="6866E1"/>
                </a:solidFill>
                <a:latin typeface="Computer Says No"/>
              </a:rPr>
              <a:t>LEARNING HIERARCHIAL FEATURES</a:t>
            </a:r>
          </a:p>
        </p:txBody>
      </p:sp>
      <p:sp>
        <p:nvSpPr>
          <p:cNvPr name="TextBox 10" id="10"/>
          <p:cNvSpPr txBox="true"/>
          <p:nvPr/>
        </p:nvSpPr>
        <p:spPr>
          <a:xfrm rot="0">
            <a:off x="7867657" y="2638873"/>
            <a:ext cx="5359782" cy="910272"/>
          </a:xfrm>
          <a:prstGeom prst="rect">
            <a:avLst/>
          </a:prstGeom>
        </p:spPr>
        <p:txBody>
          <a:bodyPr anchor="t" rtlCol="false" tIns="0" lIns="0" bIns="0" rIns="0">
            <a:spAutoFit/>
          </a:bodyPr>
          <a:lstStyle/>
          <a:p>
            <a:pPr>
              <a:lnSpc>
                <a:spcPts val="2439"/>
              </a:lnSpc>
            </a:pPr>
            <a:r>
              <a:rPr lang="en-US" sz="1505">
                <a:solidFill>
                  <a:srgbClr val="FFFFFF"/>
                </a:solidFill>
                <a:latin typeface="Poppins Light"/>
              </a:rPr>
              <a:t>Manual feature extraction may limit the model's capacity to learn hierarchical representations of data.</a:t>
            </a:r>
          </a:p>
          <a:p>
            <a:pPr>
              <a:lnSpc>
                <a:spcPts val="2439"/>
              </a:lnSpc>
            </a:pPr>
          </a:p>
        </p:txBody>
      </p:sp>
      <p:sp>
        <p:nvSpPr>
          <p:cNvPr name="TextBox 11" id="11"/>
          <p:cNvSpPr txBox="true"/>
          <p:nvPr/>
        </p:nvSpPr>
        <p:spPr>
          <a:xfrm rot="0">
            <a:off x="8646312" y="3714201"/>
            <a:ext cx="5706507" cy="670691"/>
          </a:xfrm>
          <a:prstGeom prst="rect">
            <a:avLst/>
          </a:prstGeom>
        </p:spPr>
        <p:txBody>
          <a:bodyPr anchor="t" rtlCol="false" tIns="0" lIns="0" bIns="0" rIns="0">
            <a:spAutoFit/>
          </a:bodyPr>
          <a:lstStyle/>
          <a:p>
            <a:pPr marL="0" indent="0" lvl="0">
              <a:lnSpc>
                <a:spcPts val="4458"/>
              </a:lnSpc>
              <a:spcBef>
                <a:spcPct val="0"/>
              </a:spcBef>
            </a:pPr>
            <a:r>
              <a:rPr lang="en-US" sz="6192">
                <a:solidFill>
                  <a:srgbClr val="6866E1"/>
                </a:solidFill>
                <a:latin typeface="Computer Says No"/>
              </a:rPr>
              <a:t>FEATURE QUALITY</a:t>
            </a:r>
          </a:p>
        </p:txBody>
      </p:sp>
      <p:sp>
        <p:nvSpPr>
          <p:cNvPr name="TextBox 12" id="12"/>
          <p:cNvSpPr txBox="true"/>
          <p:nvPr/>
        </p:nvSpPr>
        <p:spPr>
          <a:xfrm rot="0">
            <a:off x="8646312" y="4235408"/>
            <a:ext cx="5359782" cy="1519872"/>
          </a:xfrm>
          <a:prstGeom prst="rect">
            <a:avLst/>
          </a:prstGeom>
        </p:spPr>
        <p:txBody>
          <a:bodyPr anchor="t" rtlCol="false" tIns="0" lIns="0" bIns="0" rIns="0">
            <a:spAutoFit/>
          </a:bodyPr>
          <a:lstStyle/>
          <a:p>
            <a:pPr>
              <a:lnSpc>
                <a:spcPts val="2439"/>
              </a:lnSpc>
            </a:pPr>
            <a:r>
              <a:rPr lang="en-US" sz="1505">
                <a:solidFill>
                  <a:srgbClr val="FFFFFF"/>
                </a:solidFill>
                <a:latin typeface="Poppins Light"/>
              </a:rPr>
              <a:t>The success of your model heavily relies on the quality and relevance of the manually extracted statistical and fractional features.</a:t>
            </a:r>
          </a:p>
          <a:p>
            <a:pPr>
              <a:lnSpc>
                <a:spcPts val="2439"/>
              </a:lnSpc>
            </a:pPr>
          </a:p>
          <a:p>
            <a:pPr>
              <a:lnSpc>
                <a:spcPts val="2439"/>
              </a:lnSpc>
            </a:pPr>
          </a:p>
        </p:txBody>
      </p:sp>
      <p:sp>
        <p:nvSpPr>
          <p:cNvPr name="TextBox 13" id="13"/>
          <p:cNvSpPr txBox="true"/>
          <p:nvPr/>
        </p:nvSpPr>
        <p:spPr>
          <a:xfrm rot="0">
            <a:off x="8646312" y="5410200"/>
            <a:ext cx="6208701" cy="670691"/>
          </a:xfrm>
          <a:prstGeom prst="rect">
            <a:avLst/>
          </a:prstGeom>
        </p:spPr>
        <p:txBody>
          <a:bodyPr anchor="t" rtlCol="false" tIns="0" lIns="0" bIns="0" rIns="0">
            <a:spAutoFit/>
          </a:bodyPr>
          <a:lstStyle/>
          <a:p>
            <a:pPr marL="0" indent="0" lvl="0">
              <a:lnSpc>
                <a:spcPts val="4458"/>
              </a:lnSpc>
              <a:spcBef>
                <a:spcPct val="0"/>
              </a:spcBef>
            </a:pPr>
            <a:r>
              <a:rPr lang="en-US" sz="6192">
                <a:solidFill>
                  <a:srgbClr val="6866E1"/>
                </a:solidFill>
                <a:latin typeface="Computer Says No"/>
              </a:rPr>
              <a:t>COMPLEX SPATIAL PATTERNS</a:t>
            </a:r>
          </a:p>
        </p:txBody>
      </p:sp>
      <p:sp>
        <p:nvSpPr>
          <p:cNvPr name="TextBox 14" id="14"/>
          <p:cNvSpPr txBox="true"/>
          <p:nvPr/>
        </p:nvSpPr>
        <p:spPr>
          <a:xfrm rot="0">
            <a:off x="7867657" y="7684894"/>
            <a:ext cx="5196346" cy="670691"/>
          </a:xfrm>
          <a:prstGeom prst="rect">
            <a:avLst/>
          </a:prstGeom>
        </p:spPr>
        <p:txBody>
          <a:bodyPr anchor="t" rtlCol="false" tIns="0" lIns="0" bIns="0" rIns="0">
            <a:spAutoFit/>
          </a:bodyPr>
          <a:lstStyle/>
          <a:p>
            <a:pPr marL="0" indent="0" lvl="0">
              <a:lnSpc>
                <a:spcPts val="4458"/>
              </a:lnSpc>
              <a:spcBef>
                <a:spcPct val="0"/>
              </a:spcBef>
            </a:pPr>
            <a:r>
              <a:rPr lang="en-US" sz="6192">
                <a:solidFill>
                  <a:srgbClr val="6866E1"/>
                </a:solidFill>
                <a:latin typeface="Computer Says No"/>
              </a:rPr>
              <a:t>POTENTIAL OVERFITTING</a:t>
            </a:r>
          </a:p>
        </p:txBody>
      </p:sp>
      <p:sp>
        <p:nvSpPr>
          <p:cNvPr name="TextBox 15" id="15"/>
          <p:cNvSpPr txBox="true"/>
          <p:nvPr/>
        </p:nvSpPr>
        <p:spPr>
          <a:xfrm rot="0">
            <a:off x="7867657" y="8227819"/>
            <a:ext cx="5359782" cy="1215072"/>
          </a:xfrm>
          <a:prstGeom prst="rect">
            <a:avLst/>
          </a:prstGeom>
        </p:spPr>
        <p:txBody>
          <a:bodyPr anchor="t" rtlCol="false" tIns="0" lIns="0" bIns="0" rIns="0">
            <a:spAutoFit/>
          </a:bodyPr>
          <a:lstStyle/>
          <a:p>
            <a:pPr>
              <a:lnSpc>
                <a:spcPts val="2439"/>
              </a:lnSpc>
            </a:pPr>
            <a:r>
              <a:rPr lang="en-US" sz="1505">
                <a:solidFill>
                  <a:srgbClr val="FFFFFF"/>
                </a:solidFill>
                <a:latin typeface="Poppins Light"/>
              </a:rPr>
              <a:t>The simplicity of the neural network architecture, combined with manual feature extraction, may increase the risk of overfitting, especially if the model is not adequately regularized.</a:t>
            </a:r>
            <a:r>
              <a:rPr lang="en-US" sz="1505">
                <a:solidFill>
                  <a:srgbClr val="FFFFFF"/>
                </a:solidFill>
                <a:latin typeface="Poppins Light"/>
              </a:rPr>
              <a:t> </a:t>
            </a:r>
          </a:p>
        </p:txBody>
      </p:sp>
      <p:sp>
        <p:nvSpPr>
          <p:cNvPr name="Freeform 16" id="16"/>
          <p:cNvSpPr/>
          <p:nvPr/>
        </p:nvSpPr>
        <p:spPr>
          <a:xfrm flipH="false" flipV="false" rot="0">
            <a:off x="4051768" y="2737251"/>
            <a:ext cx="1256899" cy="1256899"/>
          </a:xfrm>
          <a:custGeom>
            <a:avLst/>
            <a:gdLst/>
            <a:ahLst/>
            <a:cxnLst/>
            <a:rect r="r" b="b" t="t" l="l"/>
            <a:pathLst>
              <a:path h="1256899" w="1256899">
                <a:moveTo>
                  <a:pt x="0" y="0"/>
                </a:moveTo>
                <a:lnTo>
                  <a:pt x="1256899" y="0"/>
                </a:lnTo>
                <a:lnTo>
                  <a:pt x="1256899" y="1256899"/>
                </a:lnTo>
                <a:lnTo>
                  <a:pt x="0" y="12568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5903408" y="4537149"/>
            <a:ext cx="1326860" cy="1256899"/>
          </a:xfrm>
          <a:custGeom>
            <a:avLst/>
            <a:gdLst/>
            <a:ahLst/>
            <a:cxnLst/>
            <a:rect r="r" b="b" t="t" l="l"/>
            <a:pathLst>
              <a:path h="1256899" w="1326860">
                <a:moveTo>
                  <a:pt x="0" y="0"/>
                </a:moveTo>
                <a:lnTo>
                  <a:pt x="1326860" y="0"/>
                </a:lnTo>
                <a:lnTo>
                  <a:pt x="1326860" y="1256899"/>
                </a:lnTo>
                <a:lnTo>
                  <a:pt x="0" y="125689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18" id="18"/>
          <p:cNvSpPr/>
          <p:nvPr/>
        </p:nvSpPr>
        <p:spPr>
          <a:xfrm flipH="false" flipV="false" rot="0">
            <a:off x="2141123" y="4537149"/>
            <a:ext cx="1273023" cy="1318574"/>
          </a:xfrm>
          <a:custGeom>
            <a:avLst/>
            <a:gdLst/>
            <a:ahLst/>
            <a:cxnLst/>
            <a:rect r="r" b="b" t="t" l="l"/>
            <a:pathLst>
              <a:path h="1318574" w="1273023">
                <a:moveTo>
                  <a:pt x="0" y="0"/>
                </a:moveTo>
                <a:lnTo>
                  <a:pt x="1273024" y="0"/>
                </a:lnTo>
                <a:lnTo>
                  <a:pt x="1273024" y="1318574"/>
                </a:lnTo>
                <a:lnTo>
                  <a:pt x="0" y="131857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9" id="19"/>
          <p:cNvSpPr/>
          <p:nvPr/>
        </p:nvSpPr>
        <p:spPr>
          <a:xfrm flipH="false" flipV="false" rot="0">
            <a:off x="4042303" y="6368372"/>
            <a:ext cx="1551199" cy="1204295"/>
          </a:xfrm>
          <a:custGeom>
            <a:avLst/>
            <a:gdLst/>
            <a:ahLst/>
            <a:cxnLst/>
            <a:rect r="r" b="b" t="t" l="l"/>
            <a:pathLst>
              <a:path h="1204295" w="1551199">
                <a:moveTo>
                  <a:pt x="0" y="0"/>
                </a:moveTo>
                <a:lnTo>
                  <a:pt x="1551200" y="0"/>
                </a:lnTo>
                <a:lnTo>
                  <a:pt x="1551200" y="1204295"/>
                </a:lnTo>
                <a:lnTo>
                  <a:pt x="0" y="120429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TextBox 20" id="20"/>
          <p:cNvSpPr txBox="true"/>
          <p:nvPr/>
        </p:nvSpPr>
        <p:spPr>
          <a:xfrm rot="0">
            <a:off x="4526570" y="393001"/>
            <a:ext cx="9179888" cy="1230699"/>
          </a:xfrm>
          <a:prstGeom prst="rect">
            <a:avLst/>
          </a:prstGeom>
        </p:spPr>
        <p:txBody>
          <a:bodyPr anchor="t" rtlCol="false" tIns="0" lIns="0" bIns="0" rIns="0">
            <a:spAutoFit/>
          </a:bodyPr>
          <a:lstStyle/>
          <a:p>
            <a:pPr algn="just" marL="0" indent="0" lvl="0">
              <a:lnSpc>
                <a:spcPts val="8235"/>
              </a:lnSpc>
              <a:spcBef>
                <a:spcPct val="0"/>
              </a:spcBef>
            </a:pPr>
            <a:r>
              <a:rPr lang="en-US" sz="11438">
                <a:solidFill>
                  <a:srgbClr val="6866E1"/>
                </a:solidFill>
                <a:latin typeface="Computer Says No"/>
              </a:rPr>
              <a:t>WEAKNESS OF PROJECT</a:t>
            </a:r>
          </a:p>
        </p:txBody>
      </p:sp>
      <p:sp>
        <p:nvSpPr>
          <p:cNvPr name="TextBox 21" id="21"/>
          <p:cNvSpPr txBox="true"/>
          <p:nvPr/>
        </p:nvSpPr>
        <p:spPr>
          <a:xfrm rot="0">
            <a:off x="8646312" y="5898323"/>
            <a:ext cx="5359782" cy="1519872"/>
          </a:xfrm>
          <a:prstGeom prst="rect">
            <a:avLst/>
          </a:prstGeom>
        </p:spPr>
        <p:txBody>
          <a:bodyPr anchor="t" rtlCol="false" tIns="0" lIns="0" bIns="0" rIns="0">
            <a:spAutoFit/>
          </a:bodyPr>
          <a:lstStyle/>
          <a:p>
            <a:pPr>
              <a:lnSpc>
                <a:spcPts val="2439"/>
              </a:lnSpc>
            </a:pPr>
            <a:r>
              <a:rPr lang="en-US" sz="1505">
                <a:solidFill>
                  <a:srgbClr val="FFFFFF"/>
                </a:solidFill>
                <a:latin typeface="Poppins Light"/>
              </a:rPr>
              <a:t>Manual feature extraction may struggle to capture complex spatial patterns in wildfire images, which are crucial for accurate detection. Unlike deep learning models designed for image-related tasks, your approach might not be highly effective </a:t>
            </a:r>
          </a:p>
        </p:txBody>
      </p:sp>
    </p:spTree>
  </p:cSld>
  <p:clrMapOvr>
    <a:masterClrMapping/>
  </p:clrMapOvr>
  <p:transition spd="fast">
    <p:cover dir="rd"/>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10839055" y="-37082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5679888" y="4723614"/>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TextBox 5" id="5"/>
          <p:cNvSpPr txBox="true"/>
          <p:nvPr/>
        </p:nvSpPr>
        <p:spPr>
          <a:xfrm rot="0">
            <a:off x="2961622" y="691605"/>
            <a:ext cx="10266431"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rPr>
              <a:t>PERSONAL CONTRIBUTION</a:t>
            </a:r>
          </a:p>
        </p:txBody>
      </p:sp>
      <p:sp>
        <p:nvSpPr>
          <p:cNvPr name="Freeform 6" id="6"/>
          <p:cNvSpPr/>
          <p:nvPr/>
        </p:nvSpPr>
        <p:spPr>
          <a:xfrm flipH="false" flipV="false" rot="-10800000">
            <a:off x="5206846" y="7500935"/>
            <a:ext cx="2113329" cy="2113329"/>
          </a:xfrm>
          <a:custGeom>
            <a:avLst/>
            <a:gdLst/>
            <a:ahLst/>
            <a:cxnLst/>
            <a:rect r="r" b="b" t="t" l="l"/>
            <a:pathLst>
              <a:path h="2113329" w="2113329">
                <a:moveTo>
                  <a:pt x="0" y="0"/>
                </a:moveTo>
                <a:lnTo>
                  <a:pt x="2113330" y="0"/>
                </a:lnTo>
                <a:lnTo>
                  <a:pt x="2113330"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400000">
            <a:off x="5206846" y="2519306"/>
            <a:ext cx="2113329" cy="2113329"/>
          </a:xfrm>
          <a:custGeom>
            <a:avLst/>
            <a:gdLst/>
            <a:ahLst/>
            <a:cxnLst/>
            <a:rect r="r" b="b" t="t" l="l"/>
            <a:pathLst>
              <a:path h="2113329" w="2113329">
                <a:moveTo>
                  <a:pt x="0" y="0"/>
                </a:moveTo>
                <a:lnTo>
                  <a:pt x="2113330" y="0"/>
                </a:lnTo>
                <a:lnTo>
                  <a:pt x="2113330"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1106839" y="2519306"/>
            <a:ext cx="2113329" cy="2113329"/>
          </a:xfrm>
          <a:custGeom>
            <a:avLst/>
            <a:gdLst/>
            <a:ahLst/>
            <a:cxnLst/>
            <a:rect r="r" b="b" t="t" l="l"/>
            <a:pathLst>
              <a:path h="2113329" w="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5400000">
            <a:off x="11114724" y="7500935"/>
            <a:ext cx="2113329" cy="2113329"/>
          </a:xfrm>
          <a:custGeom>
            <a:avLst/>
            <a:gdLst/>
            <a:ahLst/>
            <a:cxnLst/>
            <a:rect r="r" b="b" t="t" l="l"/>
            <a:pathLst>
              <a:path h="2113329" w="2113329">
                <a:moveTo>
                  <a:pt x="0" y="0"/>
                </a:moveTo>
                <a:lnTo>
                  <a:pt x="2113330" y="0"/>
                </a:lnTo>
                <a:lnTo>
                  <a:pt x="2113330"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5610593" y="8231888"/>
            <a:ext cx="1305836" cy="1137198"/>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40B8F5"/>
                </a:solidFill>
                <a:latin typeface="Computer Says No"/>
              </a:rPr>
              <a:t>01</a:t>
            </a:r>
          </a:p>
        </p:txBody>
      </p:sp>
      <p:sp>
        <p:nvSpPr>
          <p:cNvPr name="TextBox 11" id="11"/>
          <p:cNvSpPr txBox="true"/>
          <p:nvPr/>
        </p:nvSpPr>
        <p:spPr>
          <a:xfrm rot="0">
            <a:off x="5612014" y="3250259"/>
            <a:ext cx="1305836" cy="1137198"/>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40B8F5"/>
                </a:solidFill>
                <a:latin typeface="Computer Says No"/>
              </a:rPr>
              <a:t>02</a:t>
            </a:r>
          </a:p>
        </p:txBody>
      </p:sp>
      <p:sp>
        <p:nvSpPr>
          <p:cNvPr name="TextBox 12" id="12"/>
          <p:cNvSpPr txBox="true"/>
          <p:nvPr/>
        </p:nvSpPr>
        <p:spPr>
          <a:xfrm rot="0">
            <a:off x="11510586" y="3250259"/>
            <a:ext cx="1305836" cy="1137198"/>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40B8F5"/>
                </a:solidFill>
                <a:latin typeface="Computer Says No"/>
              </a:rPr>
              <a:t>03</a:t>
            </a:r>
          </a:p>
        </p:txBody>
      </p:sp>
      <p:sp>
        <p:nvSpPr>
          <p:cNvPr name="TextBox 13" id="13"/>
          <p:cNvSpPr txBox="true"/>
          <p:nvPr/>
        </p:nvSpPr>
        <p:spPr>
          <a:xfrm rot="0">
            <a:off x="11514774" y="8231888"/>
            <a:ext cx="1305836" cy="1137198"/>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40B8F5"/>
                </a:solidFill>
                <a:latin typeface="Computer Says No"/>
              </a:rPr>
              <a:t>04</a:t>
            </a:r>
          </a:p>
        </p:txBody>
      </p:sp>
      <p:sp>
        <p:nvSpPr>
          <p:cNvPr name="AutoShape 14" id="14"/>
          <p:cNvSpPr/>
          <p:nvPr/>
        </p:nvSpPr>
        <p:spPr>
          <a:xfrm>
            <a:off x="12163504" y="4632635"/>
            <a:ext cx="250902" cy="2868300"/>
          </a:xfrm>
          <a:prstGeom prst="line">
            <a:avLst/>
          </a:prstGeom>
          <a:ln cap="rnd" w="47625">
            <a:solidFill>
              <a:srgbClr val="5CE5F8"/>
            </a:solidFill>
            <a:prstDash val="sysDot"/>
            <a:headEnd type="none" len="sm" w="sm"/>
            <a:tailEnd type="none" len="sm" w="sm"/>
          </a:ln>
        </p:spPr>
      </p:sp>
      <p:sp>
        <p:nvSpPr>
          <p:cNvPr name="TextBox 15" id="15"/>
          <p:cNvSpPr txBox="true"/>
          <p:nvPr/>
        </p:nvSpPr>
        <p:spPr>
          <a:xfrm rot="0">
            <a:off x="-7950" y="2885833"/>
            <a:ext cx="4957621" cy="1227875"/>
          </a:xfrm>
          <a:prstGeom prst="rect">
            <a:avLst/>
          </a:prstGeom>
        </p:spPr>
        <p:txBody>
          <a:bodyPr anchor="t" rtlCol="false" tIns="0" lIns="0" bIns="0" rIns="0">
            <a:spAutoFit/>
          </a:bodyPr>
          <a:lstStyle/>
          <a:p>
            <a:pPr algn="ctr">
              <a:lnSpc>
                <a:spcPts val="4943"/>
              </a:lnSpc>
            </a:pPr>
            <a:r>
              <a:rPr lang="en-US" sz="3051">
                <a:solidFill>
                  <a:srgbClr val="FFFFFF"/>
                </a:solidFill>
                <a:latin typeface="Poppins Light"/>
              </a:rPr>
              <a:t>COMPREHENSIVE FEATURE ENGINEERING</a:t>
            </a:r>
          </a:p>
        </p:txBody>
      </p:sp>
      <p:sp>
        <p:nvSpPr>
          <p:cNvPr name="AutoShape 16" id="16"/>
          <p:cNvSpPr/>
          <p:nvPr/>
        </p:nvSpPr>
        <p:spPr>
          <a:xfrm>
            <a:off x="7320176" y="3346645"/>
            <a:ext cx="3786664" cy="229325"/>
          </a:xfrm>
          <a:prstGeom prst="line">
            <a:avLst/>
          </a:prstGeom>
          <a:ln cap="rnd" w="47625">
            <a:solidFill>
              <a:srgbClr val="5CE5F8"/>
            </a:solidFill>
            <a:prstDash val="sysDot"/>
            <a:headEnd type="none" len="sm" w="sm"/>
            <a:tailEnd type="none" len="sm" w="sm"/>
          </a:ln>
        </p:spPr>
      </p:sp>
      <p:sp>
        <p:nvSpPr>
          <p:cNvPr name="AutoShape 17" id="17"/>
          <p:cNvSpPr/>
          <p:nvPr/>
        </p:nvSpPr>
        <p:spPr>
          <a:xfrm flipV="true">
            <a:off x="6263511" y="4632635"/>
            <a:ext cx="200932" cy="2868300"/>
          </a:xfrm>
          <a:prstGeom prst="line">
            <a:avLst/>
          </a:prstGeom>
          <a:ln cap="rnd" w="47625">
            <a:solidFill>
              <a:srgbClr val="5CE5F8"/>
            </a:solidFill>
            <a:prstDash val="sysDot"/>
            <a:headEnd type="none" len="sm" w="sm"/>
            <a:tailEnd type="none" len="sm" w="sm"/>
          </a:ln>
        </p:spPr>
      </p:sp>
      <p:sp>
        <p:nvSpPr>
          <p:cNvPr name="TextBox 18" id="18"/>
          <p:cNvSpPr txBox="true"/>
          <p:nvPr/>
        </p:nvSpPr>
        <p:spPr>
          <a:xfrm rot="0">
            <a:off x="817545" y="8030425"/>
            <a:ext cx="4389302" cy="1227875"/>
          </a:xfrm>
          <a:prstGeom prst="rect">
            <a:avLst/>
          </a:prstGeom>
        </p:spPr>
        <p:txBody>
          <a:bodyPr anchor="t" rtlCol="false" tIns="0" lIns="0" bIns="0" rIns="0">
            <a:spAutoFit/>
          </a:bodyPr>
          <a:lstStyle/>
          <a:p>
            <a:pPr algn="ctr">
              <a:lnSpc>
                <a:spcPts val="4943"/>
              </a:lnSpc>
            </a:pPr>
            <a:r>
              <a:rPr lang="en-US" sz="3051">
                <a:solidFill>
                  <a:srgbClr val="FFFFFF"/>
                </a:solidFill>
                <a:latin typeface="Poppins Light"/>
              </a:rPr>
              <a:t>DECREASED MODEL COMPLEXITY</a:t>
            </a:r>
          </a:p>
        </p:txBody>
      </p:sp>
      <p:sp>
        <p:nvSpPr>
          <p:cNvPr name="TextBox 19" id="19"/>
          <p:cNvSpPr txBox="true"/>
          <p:nvPr/>
        </p:nvSpPr>
        <p:spPr>
          <a:xfrm rot="0">
            <a:off x="13628104" y="8030425"/>
            <a:ext cx="4389302" cy="1847000"/>
          </a:xfrm>
          <a:prstGeom prst="rect">
            <a:avLst/>
          </a:prstGeom>
        </p:spPr>
        <p:txBody>
          <a:bodyPr anchor="t" rtlCol="false" tIns="0" lIns="0" bIns="0" rIns="0">
            <a:spAutoFit/>
          </a:bodyPr>
          <a:lstStyle/>
          <a:p>
            <a:pPr algn="ctr">
              <a:lnSpc>
                <a:spcPts val="4943"/>
              </a:lnSpc>
            </a:pPr>
            <a:r>
              <a:rPr lang="en-US" sz="3051">
                <a:solidFill>
                  <a:srgbClr val="FFFFFF"/>
                </a:solidFill>
                <a:latin typeface="Poppins Light"/>
              </a:rPr>
              <a:t>MORE FOCUS TOWARDS FEATURE EXTRACTION</a:t>
            </a:r>
          </a:p>
        </p:txBody>
      </p:sp>
      <p:sp>
        <p:nvSpPr>
          <p:cNvPr name="TextBox 20" id="20"/>
          <p:cNvSpPr txBox="true"/>
          <p:nvPr/>
        </p:nvSpPr>
        <p:spPr>
          <a:xfrm rot="0">
            <a:off x="13353925" y="2737895"/>
            <a:ext cx="4389302" cy="2466125"/>
          </a:xfrm>
          <a:prstGeom prst="rect">
            <a:avLst/>
          </a:prstGeom>
        </p:spPr>
        <p:txBody>
          <a:bodyPr anchor="t" rtlCol="false" tIns="0" lIns="0" bIns="0" rIns="0">
            <a:spAutoFit/>
          </a:bodyPr>
          <a:lstStyle/>
          <a:p>
            <a:pPr algn="ctr">
              <a:lnSpc>
                <a:spcPts val="4943"/>
              </a:lnSpc>
            </a:pPr>
            <a:r>
              <a:rPr lang="en-US" sz="3051">
                <a:solidFill>
                  <a:srgbClr val="FFFFFF"/>
                </a:solidFill>
                <a:latin typeface="Poppins Light"/>
              </a:rPr>
              <a:t>Statistical Features</a:t>
            </a:r>
          </a:p>
          <a:p>
            <a:pPr algn="ctr">
              <a:lnSpc>
                <a:spcPts val="4943"/>
              </a:lnSpc>
            </a:pPr>
            <a:r>
              <a:rPr lang="en-US" sz="3051">
                <a:solidFill>
                  <a:srgbClr val="FFFFFF"/>
                </a:solidFill>
                <a:latin typeface="Poppins Light"/>
              </a:rPr>
              <a:t>HOG</a:t>
            </a:r>
          </a:p>
          <a:p>
            <a:pPr algn="ctr">
              <a:lnSpc>
                <a:spcPts val="4943"/>
              </a:lnSpc>
            </a:pPr>
            <a:r>
              <a:rPr lang="en-US" sz="3051">
                <a:solidFill>
                  <a:srgbClr val="FFFFFF"/>
                </a:solidFill>
                <a:latin typeface="Poppins Light"/>
              </a:rPr>
              <a:t>HISTOGRAM</a:t>
            </a:r>
          </a:p>
          <a:p>
            <a:pPr algn="ctr">
              <a:lnSpc>
                <a:spcPts val="4943"/>
              </a:lnSpc>
            </a:pPr>
            <a:r>
              <a:rPr lang="en-US" sz="3051">
                <a:solidFill>
                  <a:srgbClr val="FFFFFF"/>
                </a:solidFill>
                <a:latin typeface="Poppins Light"/>
              </a:rPr>
              <a:t>Local Binary Pattern</a:t>
            </a:r>
          </a:p>
        </p:txBody>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673682" y="2653098"/>
            <a:ext cx="16940636" cy="7242435"/>
          </a:xfrm>
          <a:custGeom>
            <a:avLst/>
            <a:gdLst/>
            <a:ahLst/>
            <a:cxnLst/>
            <a:rect r="r" b="b" t="t" l="l"/>
            <a:pathLst>
              <a:path h="7242435" w="16940636">
                <a:moveTo>
                  <a:pt x="0" y="0"/>
                </a:moveTo>
                <a:lnTo>
                  <a:pt x="16940636" y="0"/>
                </a:lnTo>
                <a:lnTo>
                  <a:pt x="16940636" y="7242435"/>
                </a:lnTo>
                <a:lnTo>
                  <a:pt x="0" y="7242435"/>
                </a:lnTo>
                <a:lnTo>
                  <a:pt x="0" y="0"/>
                </a:lnTo>
                <a:close/>
              </a:path>
            </a:pathLst>
          </a:custGeom>
          <a:blipFill>
            <a:blip r:embed="rId2"/>
            <a:stretch>
              <a:fillRect l="-1142" t="0" r="-1142" b="0"/>
            </a:stretch>
          </a:blipFill>
        </p:spPr>
      </p:sp>
      <p:sp>
        <p:nvSpPr>
          <p:cNvPr name="TextBox 3" id="3"/>
          <p:cNvSpPr txBox="true"/>
          <p:nvPr/>
        </p:nvSpPr>
        <p:spPr>
          <a:xfrm rot="0">
            <a:off x="3636273" y="1193983"/>
            <a:ext cx="11015454" cy="1273011"/>
          </a:xfrm>
          <a:prstGeom prst="rect">
            <a:avLst/>
          </a:prstGeom>
        </p:spPr>
        <p:txBody>
          <a:bodyPr anchor="t" rtlCol="false" tIns="0" lIns="0" bIns="0" rIns="0">
            <a:spAutoFit/>
          </a:bodyPr>
          <a:lstStyle/>
          <a:p>
            <a:pPr algn="ctr" marL="0" indent="0" lvl="0">
              <a:lnSpc>
                <a:spcPts val="8583"/>
              </a:lnSpc>
              <a:spcBef>
                <a:spcPct val="0"/>
              </a:spcBef>
            </a:pPr>
            <a:r>
              <a:rPr lang="en-US" sz="11922">
                <a:solidFill>
                  <a:srgbClr val="6866E1"/>
                </a:solidFill>
                <a:latin typeface="Computer Says No"/>
              </a:rPr>
              <a:t>TRAIN AND TEST DATASETS</a:t>
            </a:r>
          </a:p>
        </p:txBody>
      </p:sp>
    </p:spTree>
  </p:cSld>
  <p:clrMapOvr>
    <a:masterClrMapping/>
  </p:clrMapOvr>
  <p:transition spd="fast">
    <p:wipe dir="l"/>
  </p:transition>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3052373" y="1028700"/>
            <a:ext cx="11116860" cy="9075694"/>
          </a:xfrm>
          <a:custGeom>
            <a:avLst/>
            <a:gdLst/>
            <a:ahLst/>
            <a:cxnLst/>
            <a:rect r="r" b="b" t="t" l="l"/>
            <a:pathLst>
              <a:path h="9075694" w="11116860">
                <a:moveTo>
                  <a:pt x="0" y="0"/>
                </a:moveTo>
                <a:lnTo>
                  <a:pt x="11116860" y="0"/>
                </a:lnTo>
                <a:lnTo>
                  <a:pt x="11116860" y="9075694"/>
                </a:lnTo>
                <a:lnTo>
                  <a:pt x="0" y="9075694"/>
                </a:lnTo>
                <a:lnTo>
                  <a:pt x="0" y="0"/>
                </a:lnTo>
                <a:close/>
              </a:path>
            </a:pathLst>
          </a:custGeom>
          <a:blipFill>
            <a:blip r:embed="rId2"/>
            <a:stretch>
              <a:fillRect l="0" t="0" r="0" b="0"/>
            </a:stretch>
          </a:blipFill>
        </p:spPr>
      </p:sp>
      <p:sp>
        <p:nvSpPr>
          <p:cNvPr name="TextBox 3" id="3"/>
          <p:cNvSpPr txBox="true"/>
          <p:nvPr/>
        </p:nvSpPr>
        <p:spPr>
          <a:xfrm rot="0">
            <a:off x="3694650" y="326326"/>
            <a:ext cx="9832306" cy="1028240"/>
          </a:xfrm>
          <a:prstGeom prst="rect">
            <a:avLst/>
          </a:prstGeom>
        </p:spPr>
        <p:txBody>
          <a:bodyPr anchor="t" rtlCol="false" tIns="0" lIns="0" bIns="0" rIns="0">
            <a:spAutoFit/>
          </a:bodyPr>
          <a:lstStyle/>
          <a:p>
            <a:pPr algn="ctr" marL="0" indent="0" lvl="0">
              <a:lnSpc>
                <a:spcPts val="6969"/>
              </a:lnSpc>
              <a:spcBef>
                <a:spcPct val="0"/>
              </a:spcBef>
            </a:pPr>
            <a:r>
              <a:rPr lang="en-US" sz="9679">
                <a:solidFill>
                  <a:srgbClr val="6866E1"/>
                </a:solidFill>
                <a:latin typeface="Computer Says No"/>
              </a:rPr>
              <a:t>NEURAL NETWORK CLASS</a:t>
            </a:r>
          </a:p>
        </p:txBody>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9144000" y="3307647"/>
            <a:ext cx="8935277" cy="6544120"/>
          </a:xfrm>
          <a:custGeom>
            <a:avLst/>
            <a:gdLst/>
            <a:ahLst/>
            <a:cxnLst/>
            <a:rect r="r" b="b" t="t" l="l"/>
            <a:pathLst>
              <a:path h="6544120" w="8935277">
                <a:moveTo>
                  <a:pt x="0" y="0"/>
                </a:moveTo>
                <a:lnTo>
                  <a:pt x="8935277" y="0"/>
                </a:lnTo>
                <a:lnTo>
                  <a:pt x="8935277" y="6544120"/>
                </a:lnTo>
                <a:lnTo>
                  <a:pt x="0" y="6544120"/>
                </a:lnTo>
                <a:lnTo>
                  <a:pt x="0" y="0"/>
                </a:lnTo>
                <a:close/>
              </a:path>
            </a:pathLst>
          </a:custGeom>
          <a:blipFill>
            <a:blip r:embed="rId2"/>
            <a:stretch>
              <a:fillRect l="-901" t="0" r="-901" b="0"/>
            </a:stretch>
          </a:blipFill>
        </p:spPr>
      </p:sp>
      <p:sp>
        <p:nvSpPr>
          <p:cNvPr name="Freeform 3" id="3"/>
          <p:cNvSpPr/>
          <p:nvPr/>
        </p:nvSpPr>
        <p:spPr>
          <a:xfrm flipH="false" flipV="false" rot="0">
            <a:off x="193425" y="3307647"/>
            <a:ext cx="8950575" cy="6544120"/>
          </a:xfrm>
          <a:custGeom>
            <a:avLst/>
            <a:gdLst/>
            <a:ahLst/>
            <a:cxnLst/>
            <a:rect r="r" b="b" t="t" l="l"/>
            <a:pathLst>
              <a:path h="6544120" w="8950575">
                <a:moveTo>
                  <a:pt x="0" y="0"/>
                </a:moveTo>
                <a:lnTo>
                  <a:pt x="8950575" y="0"/>
                </a:lnTo>
                <a:lnTo>
                  <a:pt x="8950575" y="6544120"/>
                </a:lnTo>
                <a:lnTo>
                  <a:pt x="0" y="6544120"/>
                </a:lnTo>
                <a:lnTo>
                  <a:pt x="0" y="0"/>
                </a:lnTo>
                <a:close/>
              </a:path>
            </a:pathLst>
          </a:custGeom>
          <a:blipFill>
            <a:blip r:embed="rId3"/>
            <a:stretch>
              <a:fillRect l="0" t="0" r="0" b="0"/>
            </a:stretch>
          </a:blipFill>
        </p:spPr>
      </p:sp>
      <p:sp>
        <p:nvSpPr>
          <p:cNvPr name="TextBox 4" id="4"/>
          <p:cNvSpPr txBox="true"/>
          <p:nvPr/>
        </p:nvSpPr>
        <p:spPr>
          <a:xfrm rot="0">
            <a:off x="962400" y="665763"/>
            <a:ext cx="16363201" cy="1230699"/>
          </a:xfrm>
          <a:prstGeom prst="rect">
            <a:avLst/>
          </a:prstGeom>
        </p:spPr>
        <p:txBody>
          <a:bodyPr anchor="t" rtlCol="false" tIns="0" lIns="0" bIns="0" rIns="0">
            <a:spAutoFit/>
          </a:bodyPr>
          <a:lstStyle/>
          <a:p>
            <a:pPr algn="ctr" marL="0" indent="0" lvl="0">
              <a:lnSpc>
                <a:spcPts val="8235"/>
              </a:lnSpc>
              <a:spcBef>
                <a:spcPct val="0"/>
              </a:spcBef>
            </a:pPr>
            <a:r>
              <a:rPr lang="en-US" sz="11438">
                <a:solidFill>
                  <a:srgbClr val="6866E1"/>
                </a:solidFill>
                <a:latin typeface="Computer Says No"/>
              </a:rPr>
              <a:t>TRAINING AND TESTING ACCURACIES</a:t>
            </a:r>
          </a:p>
        </p:txBody>
      </p:sp>
    </p:spTree>
  </p:cSld>
  <p:clrMapOvr>
    <a:masterClrMapping/>
  </p:clrMapOvr>
  <p:transition spd="fast">
    <p:cover dir="d"/>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DAF1erpuuGU</dc:identifier>
  <dcterms:modified xsi:type="dcterms:W3CDTF">2011-08-01T06:04:30Z</dcterms:modified>
  <cp:revision>1</cp:revision>
  <dc:title>Blue Futuristic Illustrative Artificial Intelligence Project Presentation</dc:title>
</cp:coreProperties>
</file>